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6" r:id="rId2"/>
    <p:sldId id="267" r:id="rId3"/>
    <p:sldId id="338" r:id="rId4"/>
    <p:sldId id="270" r:id="rId5"/>
    <p:sldId id="274" r:id="rId6"/>
    <p:sldId id="299" r:id="rId7"/>
    <p:sldId id="339" r:id="rId8"/>
    <p:sldId id="346" r:id="rId9"/>
    <p:sldId id="348" r:id="rId10"/>
    <p:sldId id="340" r:id="rId11"/>
    <p:sldId id="343" r:id="rId12"/>
    <p:sldId id="344" r:id="rId13"/>
    <p:sldId id="347" r:id="rId14"/>
    <p:sldId id="342" r:id="rId15"/>
    <p:sldId id="341" r:id="rId16"/>
    <p:sldId id="349"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04" autoAdjust="0"/>
    <p:restoredTop sz="91207" autoAdjust="0"/>
  </p:normalViewPr>
  <p:slideViewPr>
    <p:cSldViewPr snapToGrid="0" snapToObjects="1">
      <p:cViewPr varScale="1">
        <p:scale>
          <a:sx n="101" d="100"/>
          <a:sy n="101" d="100"/>
        </p:scale>
        <p:origin x="1208"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81B85-3F01-7D47-B3F2-A67046BD1F64}" type="datetimeFigureOut">
              <a:rPr lang="en-US" smtClean="0"/>
              <a:t>5/22/18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DF6F9E-104F-8D44-916B-293655508415}" type="slidenum">
              <a:rPr lang="en-US" smtClean="0"/>
              <a:t>‹#›</a:t>
            </a:fld>
            <a:endParaRPr lang="en-US"/>
          </a:p>
        </p:txBody>
      </p:sp>
    </p:spTree>
    <p:extLst>
      <p:ext uri="{BB962C8B-B14F-4D97-AF65-F5344CB8AC3E}">
        <p14:creationId xmlns:p14="http://schemas.microsoft.com/office/powerpoint/2010/main" val="2431216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I’d like to introduce</a:t>
            </a:r>
            <a:r>
              <a:rPr lang="en-US" sz="1200" kern="1200" baseline="0" dirty="0">
                <a:solidFill>
                  <a:schemeClr val="tx1"/>
                </a:solidFill>
                <a:effectLst/>
                <a:latin typeface="+mn-lt"/>
                <a:ea typeface="+mn-ea"/>
                <a:cs typeface="+mn-cs"/>
              </a:rPr>
              <a:t> you to </a:t>
            </a:r>
            <a:r>
              <a:rPr lang="en-US" sz="1200" kern="1200" dirty="0" err="1">
                <a:solidFill>
                  <a:schemeClr val="tx1"/>
                </a:solidFill>
                <a:effectLst/>
                <a:latin typeface="+mn-lt"/>
                <a:ea typeface="+mn-ea"/>
                <a:cs typeface="+mn-cs"/>
              </a:rPr>
              <a:t>MultiAssayExperiment</a:t>
            </a:r>
            <a:r>
              <a:rPr lang="en-US" sz="1200" kern="1200" dirty="0">
                <a:solidFill>
                  <a:schemeClr val="tx1"/>
                </a:solidFill>
                <a:effectLst/>
                <a:latin typeface="+mn-lt"/>
                <a:ea typeface="+mn-ea"/>
                <a:cs typeface="+mn-cs"/>
              </a:rPr>
              <a:t>, a framework for the representation and analysis of multi-</a:t>
            </a:r>
            <a:r>
              <a:rPr lang="en-US" sz="1200" kern="1200" dirty="0" err="1">
                <a:solidFill>
                  <a:schemeClr val="tx1"/>
                </a:solidFill>
                <a:effectLst/>
                <a:latin typeface="+mn-lt"/>
                <a:ea typeface="+mn-ea"/>
                <a:cs typeface="+mn-cs"/>
              </a:rPr>
              <a:t>omics</a:t>
            </a:r>
            <a:r>
              <a:rPr lang="en-US" sz="1200" kern="1200" baseline="0" dirty="0">
                <a:solidFill>
                  <a:schemeClr val="tx1"/>
                </a:solidFill>
                <a:effectLst/>
                <a:latin typeface="+mn-lt"/>
                <a:ea typeface="+mn-ea"/>
                <a:cs typeface="+mn-cs"/>
              </a:rPr>
              <a:t> experiments in Bioconductor.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1" y="4343401"/>
            <a:ext cx="5486399" cy="4114800"/>
          </a:xfrm>
          <a:prstGeom prst="rect">
            <a:avLst/>
          </a:prstGeom>
        </p:spPr>
        <p:txBody>
          <a:bodyPr lIns="91419" tIns="91419" rIns="91419" bIns="91419" anchor="t" anchorCtr="0">
            <a:noAutofit/>
          </a:bodyPr>
          <a:lstStyle/>
          <a:p>
            <a:r>
              <a:rPr lang="en-US" dirty="0"/>
              <a:t>This work was motivated by the need to simplify general statistical analysis and development of bioinformatic tools for a study as complex as the Cancer Genome Atlas, where</a:t>
            </a:r>
            <a:r>
              <a:rPr lang="en-US" baseline="0" dirty="0"/>
              <a:t> 33 cancers were assayed on many platforms to generate different types of data, but also to provide a simplified framework for more easily reproducible and less error-prone analysis of simpler experiments involving just a couple of complementary assays and clinical data.</a:t>
            </a:r>
            <a:endParaRPr dirty="0"/>
          </a:p>
        </p:txBody>
      </p:sp>
    </p:spTree>
    <p:extLst>
      <p:ext uri="{BB962C8B-B14F-4D97-AF65-F5344CB8AC3E}">
        <p14:creationId xmlns:p14="http://schemas.microsoft.com/office/powerpoint/2010/main" val="2590733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core data structure was needed to</a:t>
            </a:r>
          </a:p>
          <a:p>
            <a:pPr lvl="0"/>
            <a:r>
              <a:rPr lang="en-US" sz="1200" kern="1200" dirty="0">
                <a:solidFill>
                  <a:schemeClr val="tx1"/>
                </a:solidFill>
                <a:effectLst/>
                <a:latin typeface="+mn-lt"/>
                <a:ea typeface="+mn-ea"/>
                <a:cs typeface="+mn-cs"/>
              </a:rPr>
              <a:t>* harmonize existing structures for different types of data,</a:t>
            </a:r>
          </a:p>
          <a:p>
            <a:pPr lvl="0"/>
            <a:r>
              <a:rPr lang="en-US" sz="1200" kern="1200" dirty="0">
                <a:solidFill>
                  <a:schemeClr val="tx1"/>
                </a:solidFill>
                <a:effectLst/>
                <a:latin typeface="+mn-lt"/>
                <a:ea typeface="+mn-ea"/>
                <a:cs typeface="+mn-cs"/>
              </a:rPr>
              <a:t>* relate assays with each other and clinical data</a:t>
            </a:r>
          </a:p>
          <a:p>
            <a:pPr lvl="0"/>
            <a:r>
              <a:rPr lang="en-US" sz="1200" kern="1200" dirty="0">
                <a:solidFill>
                  <a:schemeClr val="tx1"/>
                </a:solidFill>
                <a:effectLst/>
                <a:latin typeface="+mn-lt"/>
                <a:ea typeface="+mn-ea"/>
                <a:cs typeface="+mn-cs"/>
              </a:rPr>
              <a:t>* handle the reality that such experiments are often incomplete and missing observations on some assays, and also may contain replicates, time series, or matched normal,</a:t>
            </a:r>
          </a:p>
          <a:p>
            <a:pPr lvl="0"/>
            <a:r>
              <a:rPr lang="en-US" sz="1200" kern="1200" dirty="0">
                <a:solidFill>
                  <a:schemeClr val="tx1"/>
                </a:solidFill>
                <a:effectLst/>
                <a:latin typeface="+mn-lt"/>
                <a:ea typeface="+mn-ea"/>
                <a:cs typeface="+mn-cs"/>
              </a:rPr>
              <a:t>* accommodate data that are indexed by IDs such as genes and data indexed by genomic ranges,</a:t>
            </a:r>
          </a:p>
          <a:p>
            <a:pPr lvl="0"/>
            <a:r>
              <a:rPr lang="en-US" sz="1200" kern="1200" dirty="0">
                <a:solidFill>
                  <a:schemeClr val="tx1"/>
                </a:solidFill>
                <a:effectLst/>
                <a:latin typeface="+mn-lt"/>
                <a:ea typeface="+mn-ea"/>
                <a:cs typeface="+mn-cs"/>
              </a:rPr>
              <a:t>* and support on-disk representations for big data</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4</a:t>
            </a:fld>
            <a:endParaRPr lang="en-US"/>
          </a:p>
        </p:txBody>
      </p:sp>
    </p:spTree>
    <p:extLst>
      <p:ext uri="{BB962C8B-B14F-4D97-AF65-F5344CB8AC3E}">
        <p14:creationId xmlns:p14="http://schemas.microsoft.com/office/powerpoint/2010/main" val="317743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MultiAssayExperiment addresses these challenges by relating a table of information about subjects, say clinical and pathological data, to a series of genomic data sets of arbitrary shape and even non-tabular data, via a map or a network relating these. This sounds complex and it can be, but from the analyst’s perspective, there is an API that will be familiar to users of R, and that abstracts this complexity from the user. Constructing, accessing, </a:t>
            </a:r>
            <a:r>
              <a:rPr lang="en-US" sz="1200" kern="1200" dirty="0" err="1">
                <a:solidFill>
                  <a:schemeClr val="tx1"/>
                </a:solidFill>
                <a:effectLst/>
                <a:latin typeface="+mn-lt"/>
                <a:ea typeface="+mn-ea"/>
                <a:cs typeface="+mn-cs"/>
              </a:rPr>
              <a:t>subsetting</a:t>
            </a:r>
            <a:r>
              <a:rPr lang="en-US" sz="1200" kern="1200" dirty="0">
                <a:solidFill>
                  <a:schemeClr val="tx1"/>
                </a:solidFill>
                <a:effectLst/>
                <a:latin typeface="+mn-lt"/>
                <a:ea typeface="+mn-ea"/>
                <a:cs typeface="+mn-cs"/>
              </a:rPr>
              <a:t>, data management or manipulation, and combining and reshaping into forms usable by standard tools become straightforward.</a:t>
            </a:r>
          </a:p>
          <a:p>
            <a:endParaRPr lang="en-US" sz="346"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B3BF71-CA02-4BF9-8A62-66B85B9CEA50}" type="slidenum">
              <a:rPr lang="en-US" smtClean="0"/>
              <a:t>5</a:t>
            </a:fld>
            <a:endParaRPr lang="en-US"/>
          </a:p>
        </p:txBody>
      </p:sp>
    </p:spTree>
    <p:extLst>
      <p:ext uri="{BB962C8B-B14F-4D97-AF65-F5344CB8AC3E}">
        <p14:creationId xmlns:p14="http://schemas.microsoft.com/office/powerpoint/2010/main" val="3143922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those wanting to analyze TCGA data, we’ve constructed </a:t>
            </a:r>
            <a:r>
              <a:rPr lang="en-US" sz="1200" kern="1200" dirty="0" err="1">
                <a:solidFill>
                  <a:schemeClr val="tx1"/>
                </a:solidFill>
                <a:effectLst/>
                <a:latin typeface="+mn-lt"/>
                <a:ea typeface="+mn-ea"/>
                <a:cs typeface="+mn-cs"/>
              </a:rPr>
              <a:t>MultiAssayExperiments</a:t>
            </a:r>
            <a:r>
              <a:rPr lang="en-US" sz="1200" kern="1200" dirty="0">
                <a:solidFill>
                  <a:schemeClr val="tx1"/>
                </a:solidFill>
                <a:effectLst/>
                <a:latin typeface="+mn-lt"/>
                <a:ea typeface="+mn-ea"/>
                <a:cs typeface="+mn-cs"/>
              </a:rPr>
              <a:t> for 33 cancer types. Each cancer type is represented by a single object containing all the most commonly used, unrestricted data. These objects are immediately usable, even on most laptops, with the API shown on the previous page.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6</a:t>
            </a:fld>
            <a:endParaRPr lang="en-US"/>
          </a:p>
        </p:txBody>
      </p:sp>
    </p:spTree>
    <p:extLst>
      <p:ext uri="{BB962C8B-B14F-4D97-AF65-F5344CB8AC3E}">
        <p14:creationId xmlns:p14="http://schemas.microsoft.com/office/powerpoint/2010/main" val="30260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 Jin </a:t>
            </a:r>
            <a:r>
              <a:rPr lang="en-US" dirty="0" err="1"/>
              <a:t>Xu</a:t>
            </a:r>
            <a:r>
              <a:rPr lang="en-US" baseline="0" dirty="0"/>
              <a:t> from East China Normal University, Shanghai</a:t>
            </a:r>
          </a:p>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16</a:t>
            </a:fld>
            <a:endParaRPr lang="en-US"/>
          </a:p>
        </p:txBody>
      </p:sp>
    </p:spTree>
    <p:extLst>
      <p:ext uri="{BB962C8B-B14F-4D97-AF65-F5344CB8AC3E}">
        <p14:creationId xmlns:p14="http://schemas.microsoft.com/office/powerpoint/2010/main" val="2711027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693106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5/22/18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467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5/22/18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1408639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455332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583661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76882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558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7992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5/22/18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852147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5/22/18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466349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5/22/18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696787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5/22/18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23287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010400" y="64762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F14C6-C6E7-9F41-BE3F-C5DEE757CDB8}" type="slidenum">
              <a:rPr lang="en-US" smtClean="0"/>
              <a:t>‹#›</a:t>
            </a:fld>
            <a:endParaRPr lang="en-US" dirty="0"/>
          </a:p>
        </p:txBody>
      </p:sp>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6432213"/>
            <a:ext cx="2712952" cy="432688"/>
          </a:xfrm>
          <a:prstGeom prst="rect">
            <a:avLst/>
          </a:prstGeom>
        </p:spPr>
      </p:pic>
    </p:spTree>
    <p:extLst>
      <p:ext uri="{BB962C8B-B14F-4D97-AF65-F5344CB8AC3E}">
        <p14:creationId xmlns:p14="http://schemas.microsoft.com/office/powerpoint/2010/main" val="240632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tiff"/><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0635" y="1562131"/>
            <a:ext cx="8672428" cy="1362419"/>
          </a:xfrm>
        </p:spPr>
        <p:txBody>
          <a:bodyPr>
            <a:noAutofit/>
          </a:bodyPr>
          <a:lstStyle/>
          <a:p>
            <a:r>
              <a:rPr lang="en-US" sz="4000" dirty="0"/>
              <a:t>Cancer Genomics: </a:t>
            </a:r>
            <a:br>
              <a:rPr lang="en-US" sz="4000" dirty="0"/>
            </a:br>
            <a:r>
              <a:rPr lang="en-US" sz="4000" dirty="0"/>
              <a:t>Integrative and Scalable Solutions </a:t>
            </a:r>
            <a:br>
              <a:rPr lang="en-US" sz="4000" dirty="0"/>
            </a:br>
            <a:r>
              <a:rPr lang="en-US" sz="4000" dirty="0"/>
              <a:t>in R/Bioconductor</a:t>
            </a:r>
          </a:p>
        </p:txBody>
      </p:sp>
      <p:sp>
        <p:nvSpPr>
          <p:cNvPr id="3" name="Subtitle 2"/>
          <p:cNvSpPr>
            <a:spLocks noGrp="1"/>
          </p:cNvSpPr>
          <p:nvPr>
            <p:ph type="subTitle" idx="1"/>
          </p:nvPr>
        </p:nvSpPr>
        <p:spPr>
          <a:xfrm>
            <a:off x="1700943" y="3716886"/>
            <a:ext cx="5739784" cy="1295137"/>
          </a:xfrm>
        </p:spPr>
        <p:txBody>
          <a:bodyPr>
            <a:normAutofit/>
          </a:bodyPr>
          <a:lstStyle/>
          <a:p>
            <a:r>
              <a:rPr lang="en-US" sz="2000" dirty="0"/>
              <a:t>Martin Morgan (PI), Kasper Hansen, Vincent Carey, Levi Waldron (co-investigators)</a:t>
            </a:r>
          </a:p>
          <a:p>
            <a:r>
              <a:rPr lang="en-US" sz="2000" dirty="0"/>
              <a:t>May 24, 2018</a:t>
            </a:r>
          </a:p>
        </p:txBody>
      </p:sp>
      <p:pic>
        <p:nvPicPr>
          <p:cNvPr id="4" name="Picture 3"/>
          <p:cNvPicPr>
            <a:picLocks noChangeAspect="1"/>
          </p:cNvPicPr>
          <p:nvPr/>
        </p:nvPicPr>
        <p:blipFill>
          <a:blip r:embed="rId3"/>
          <a:stretch>
            <a:fillRect/>
          </a:stretch>
        </p:blipFill>
        <p:spPr>
          <a:xfrm>
            <a:off x="7876498" y="6120825"/>
            <a:ext cx="1267501" cy="737175"/>
          </a:xfrm>
          <a:prstGeom prst="rect">
            <a:avLst/>
          </a:prstGeom>
        </p:spPr>
      </p:pic>
      <p:sp>
        <p:nvSpPr>
          <p:cNvPr id="6" name="Rectangle 5"/>
          <p:cNvSpPr/>
          <p:nvPr/>
        </p:nvSpPr>
        <p:spPr>
          <a:xfrm>
            <a:off x="0" y="0"/>
            <a:ext cx="9143999" cy="6291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1958669" y="5042211"/>
            <a:ext cx="602659" cy="316396"/>
          </a:xfrm>
          <a:prstGeom prst="rect">
            <a:avLst/>
          </a:prstGeom>
        </p:spPr>
      </p:pic>
      <p:pic>
        <p:nvPicPr>
          <p:cNvPr id="9" name="Picture 8"/>
          <p:cNvPicPr>
            <a:picLocks noChangeAspect="1"/>
          </p:cNvPicPr>
          <p:nvPr/>
        </p:nvPicPr>
        <p:blipFill>
          <a:blip r:embed="rId5"/>
          <a:stretch>
            <a:fillRect/>
          </a:stretch>
        </p:blipFill>
        <p:spPr>
          <a:xfrm>
            <a:off x="2096702" y="5587794"/>
            <a:ext cx="326591" cy="326591"/>
          </a:xfrm>
          <a:prstGeom prst="rect">
            <a:avLst/>
          </a:prstGeom>
        </p:spPr>
      </p:pic>
      <p:sp>
        <p:nvSpPr>
          <p:cNvPr id="10" name="TextBox 9"/>
          <p:cNvSpPr txBox="1"/>
          <p:nvPr/>
        </p:nvSpPr>
        <p:spPr>
          <a:xfrm>
            <a:off x="2423293" y="5012023"/>
            <a:ext cx="1600951" cy="369332"/>
          </a:xfrm>
          <a:prstGeom prst="rect">
            <a:avLst/>
          </a:prstGeom>
          <a:noFill/>
        </p:spPr>
        <p:txBody>
          <a:bodyPr wrap="none" rtlCol="0">
            <a:spAutoFit/>
          </a:bodyPr>
          <a:lstStyle/>
          <a:p>
            <a:r>
              <a:rPr lang="en" dirty="0"/>
              <a:t>@</a:t>
            </a:r>
            <a:r>
              <a:rPr lang="en-US" dirty="0"/>
              <a:t>leviwaldron1</a:t>
            </a:r>
          </a:p>
        </p:txBody>
      </p:sp>
      <p:sp>
        <p:nvSpPr>
          <p:cNvPr id="11" name="TextBox 10"/>
          <p:cNvSpPr txBox="1"/>
          <p:nvPr/>
        </p:nvSpPr>
        <p:spPr>
          <a:xfrm>
            <a:off x="2423293" y="5589171"/>
            <a:ext cx="2934073" cy="369332"/>
          </a:xfrm>
          <a:prstGeom prst="rect">
            <a:avLst/>
          </a:prstGeom>
          <a:noFill/>
        </p:spPr>
        <p:txBody>
          <a:bodyPr wrap="none" rtlCol="0">
            <a:spAutoFit/>
          </a:bodyPr>
          <a:lstStyle/>
          <a:p>
            <a:r>
              <a:rPr lang="en-US" dirty="0" err="1"/>
              <a:t>www.github.com</a:t>
            </a:r>
            <a:r>
              <a:rPr lang="en-US" dirty="0"/>
              <a:t>/</a:t>
            </a:r>
            <a:r>
              <a:rPr lang="en-US" dirty="0" err="1"/>
              <a:t>waldronlab</a:t>
            </a:r>
            <a:endParaRPr lang="en" dirty="0"/>
          </a:p>
        </p:txBody>
      </p:sp>
      <p:sp>
        <p:nvSpPr>
          <p:cNvPr id="5" name="TextBox 4">
            <a:extLst>
              <a:ext uri="{FF2B5EF4-FFF2-40B4-BE49-F238E27FC236}">
                <a16:creationId xmlns:a16="http://schemas.microsoft.com/office/drawing/2014/main" id="{0C2F821B-7073-EC41-97C1-A4FD91947DB4}"/>
              </a:ext>
            </a:extLst>
          </p:cNvPr>
          <p:cNvSpPr txBox="1"/>
          <p:nvPr/>
        </p:nvSpPr>
        <p:spPr>
          <a:xfrm>
            <a:off x="4190967" y="6535651"/>
            <a:ext cx="2606867" cy="369332"/>
          </a:xfrm>
          <a:prstGeom prst="rect">
            <a:avLst/>
          </a:prstGeom>
          <a:noFill/>
        </p:spPr>
        <p:txBody>
          <a:bodyPr wrap="none" rtlCol="0">
            <a:spAutoFit/>
          </a:bodyPr>
          <a:lstStyle/>
          <a:p>
            <a:r>
              <a:rPr lang="en-US" dirty="0"/>
              <a:t>NCI ITCR #5U24CA180996</a:t>
            </a:r>
          </a:p>
        </p:txBody>
      </p:sp>
    </p:spTree>
    <p:extLst>
      <p:ext uri="{BB962C8B-B14F-4D97-AF65-F5344CB8AC3E}">
        <p14:creationId xmlns:p14="http://schemas.microsoft.com/office/powerpoint/2010/main" val="4160540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06E4-7F24-A94C-B1BD-92411939CB0C}"/>
              </a:ext>
            </a:extLst>
          </p:cNvPr>
          <p:cNvSpPr>
            <a:spLocks noGrp="1"/>
          </p:cNvSpPr>
          <p:nvPr>
            <p:ph type="title"/>
          </p:nvPr>
        </p:nvSpPr>
        <p:spPr/>
        <p:txBody>
          <a:bodyPr>
            <a:normAutofit fontScale="90000"/>
          </a:bodyPr>
          <a:lstStyle/>
          <a:p>
            <a:r>
              <a:rPr lang="en-US" dirty="0"/>
              <a:t>ITCR-funded </a:t>
            </a:r>
            <a:r>
              <a:rPr lang="en-US" dirty="0" err="1"/>
              <a:t>multi’omics</a:t>
            </a:r>
            <a:r>
              <a:rPr lang="en-US" dirty="0"/>
              <a:t> framework</a:t>
            </a:r>
          </a:p>
        </p:txBody>
      </p:sp>
      <p:pic>
        <p:nvPicPr>
          <p:cNvPr id="1026" name="Picture 2" descr="https://lh6.googleusercontent.com/9OmWQNibL7wSQu3zNRcXNjYGphprEb794Fs079D4aQjVXZG-6dbdplAaDzWRxhCbJQyJSC_f1E16KbIOregCaFWUaBsmbrexK55xSJpBJ_VSU9z8tvlVEVVGJlgSG5KQjV6_BJHr_Wg">
            <a:extLst>
              <a:ext uri="{FF2B5EF4-FFF2-40B4-BE49-F238E27FC236}">
                <a16:creationId xmlns:a16="http://schemas.microsoft.com/office/drawing/2014/main" id="{71CDD8AE-FF11-794F-BA4D-15D170767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599" y="1752600"/>
            <a:ext cx="6238875" cy="48242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D070E5-B0B4-8A4A-9EB1-E98EC8DC2179}"/>
              </a:ext>
            </a:extLst>
          </p:cNvPr>
          <p:cNvSpPr txBox="1"/>
          <p:nvPr/>
        </p:nvSpPr>
        <p:spPr>
          <a:xfrm>
            <a:off x="5971304" y="6054436"/>
            <a:ext cx="1995054" cy="646331"/>
          </a:xfrm>
          <a:prstGeom prst="rect">
            <a:avLst/>
          </a:prstGeom>
          <a:solidFill>
            <a:schemeClr val="accent3">
              <a:lumMod val="20000"/>
              <a:lumOff val="80000"/>
            </a:schemeClr>
          </a:solidFill>
          <a:ln w="22225">
            <a:solidFill>
              <a:schemeClr val="accent3"/>
            </a:solidFill>
          </a:ln>
        </p:spPr>
        <p:txBody>
          <a:bodyPr wrap="square" rtlCol="0">
            <a:spAutoFit/>
          </a:bodyPr>
          <a:lstStyle/>
          <a:p>
            <a:pPr algn="ctr"/>
            <a:r>
              <a:rPr lang="en-US" dirty="0"/>
              <a:t>ITCR 5U24CA180996</a:t>
            </a:r>
          </a:p>
        </p:txBody>
      </p:sp>
      <p:sp>
        <p:nvSpPr>
          <p:cNvPr id="5" name="Shape 56">
            <a:extLst>
              <a:ext uri="{FF2B5EF4-FFF2-40B4-BE49-F238E27FC236}">
                <a16:creationId xmlns:a16="http://schemas.microsoft.com/office/drawing/2014/main" id="{C2D1B9BA-AF5C-BF48-9F78-A69E03D0BE47}"/>
              </a:ext>
            </a:extLst>
          </p:cNvPr>
          <p:cNvSpPr txBox="1"/>
          <p:nvPr/>
        </p:nvSpPr>
        <p:spPr>
          <a:xfrm>
            <a:off x="7242458" y="3479444"/>
            <a:ext cx="1828800" cy="848149"/>
          </a:xfrm>
          <a:prstGeom prst="rect">
            <a:avLst/>
          </a:prstGeom>
          <a:noFill/>
          <a:ln>
            <a:noFill/>
          </a:ln>
        </p:spPr>
        <p:txBody>
          <a:bodyPr lIns="91425" tIns="91425" rIns="91425" bIns="91425" anchor="t" anchorCtr="0">
            <a:noAutofit/>
          </a:bodyPr>
          <a:lstStyle/>
          <a:p>
            <a:pPr lvl="0" rtl="0">
              <a:spcBef>
                <a:spcPts val="0"/>
              </a:spcBef>
              <a:buNone/>
            </a:pPr>
            <a:r>
              <a:rPr lang="en-US" sz="2000" i="1" dirty="0"/>
              <a:t>Credit: </a:t>
            </a:r>
          </a:p>
          <a:p>
            <a:pPr lvl="0" rtl="0">
              <a:spcBef>
                <a:spcPts val="0"/>
              </a:spcBef>
              <a:buNone/>
            </a:pPr>
            <a:r>
              <a:rPr lang="en-US" sz="2000" i="1" dirty="0"/>
              <a:t>Marcel Ramos</a:t>
            </a:r>
            <a:endParaRPr lang="en" sz="2000" i="1" dirty="0"/>
          </a:p>
        </p:txBody>
      </p:sp>
    </p:spTree>
    <p:extLst>
      <p:ext uri="{BB962C8B-B14F-4D97-AF65-F5344CB8AC3E}">
        <p14:creationId xmlns:p14="http://schemas.microsoft.com/office/powerpoint/2010/main" val="37050100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46AD-26E9-0F4A-81FF-BDAF03A5C2E7}"/>
              </a:ext>
            </a:extLst>
          </p:cNvPr>
          <p:cNvSpPr>
            <a:spLocks noGrp="1"/>
          </p:cNvSpPr>
          <p:nvPr>
            <p:ph type="title"/>
          </p:nvPr>
        </p:nvSpPr>
        <p:spPr>
          <a:xfrm>
            <a:off x="457200" y="579448"/>
            <a:ext cx="8229600" cy="1143000"/>
          </a:xfrm>
        </p:spPr>
        <p:txBody>
          <a:bodyPr>
            <a:normAutofit fontScale="90000"/>
          </a:bodyPr>
          <a:lstStyle/>
          <a:p>
            <a:r>
              <a:rPr lang="en-US" dirty="0"/>
              <a:t>Subtype ambiguity of high-grade serous ovarian carcinoma (HGSOC)</a:t>
            </a:r>
          </a:p>
        </p:txBody>
      </p:sp>
      <p:sp>
        <p:nvSpPr>
          <p:cNvPr id="3" name="Content Placeholder 2">
            <a:extLst>
              <a:ext uri="{FF2B5EF4-FFF2-40B4-BE49-F238E27FC236}">
                <a16:creationId xmlns:a16="http://schemas.microsoft.com/office/drawing/2014/main" id="{A31C7D51-5419-D54C-8879-C9B35DFC9149}"/>
              </a:ext>
            </a:extLst>
          </p:cNvPr>
          <p:cNvSpPr>
            <a:spLocks noGrp="1"/>
          </p:cNvSpPr>
          <p:nvPr>
            <p:ph idx="1"/>
          </p:nvPr>
        </p:nvSpPr>
        <p:spPr>
          <a:xfrm>
            <a:off x="457200" y="1939636"/>
            <a:ext cx="8229600" cy="3380509"/>
          </a:xfrm>
        </p:spPr>
        <p:txBody>
          <a:bodyPr/>
          <a:lstStyle/>
          <a:p>
            <a:r>
              <a:rPr lang="en-US" dirty="0"/>
              <a:t>HGSOC is a clinically homogeneous disease with widely varying outcomes</a:t>
            </a:r>
          </a:p>
          <a:p>
            <a:r>
              <a:rPr lang="en-US" dirty="0"/>
              <a:t>Multiple studies have “confirmed” the existence of 4 molecular subtypes</a:t>
            </a:r>
          </a:p>
          <a:p>
            <a:r>
              <a:rPr lang="en-US" dirty="0"/>
              <a:t>Our recent work shows most HGSOC tumors are ambiguous in their classification</a:t>
            </a:r>
          </a:p>
        </p:txBody>
      </p:sp>
      <p:sp>
        <p:nvSpPr>
          <p:cNvPr id="4" name="TextBox 3">
            <a:extLst>
              <a:ext uri="{FF2B5EF4-FFF2-40B4-BE49-F238E27FC236}">
                <a16:creationId xmlns:a16="http://schemas.microsoft.com/office/drawing/2014/main" id="{C0F6A89B-3BEE-B24D-9876-04D8D8398C9A}"/>
              </a:ext>
            </a:extLst>
          </p:cNvPr>
          <p:cNvSpPr txBox="1"/>
          <p:nvPr/>
        </p:nvSpPr>
        <p:spPr>
          <a:xfrm>
            <a:off x="789708" y="5708073"/>
            <a:ext cx="8243455" cy="923330"/>
          </a:xfrm>
          <a:prstGeom prst="rect">
            <a:avLst/>
          </a:prstGeom>
          <a:noFill/>
        </p:spPr>
        <p:txBody>
          <a:bodyPr wrap="square" rtlCol="0">
            <a:spAutoFit/>
          </a:bodyPr>
          <a:lstStyle/>
          <a:p>
            <a:r>
              <a:rPr lang="en-US" dirty="0"/>
              <a:t>Chen GM, Kannan L, </a:t>
            </a:r>
            <a:r>
              <a:rPr lang="en-US" dirty="0" err="1"/>
              <a:t>Geistlinger</a:t>
            </a:r>
            <a:r>
              <a:rPr lang="en-US" dirty="0"/>
              <a:t> L, </a:t>
            </a:r>
            <a:r>
              <a:rPr lang="en-US" dirty="0" err="1"/>
              <a:t>Kofia</a:t>
            </a:r>
            <a:r>
              <a:rPr lang="en-US" dirty="0"/>
              <a:t> V, </a:t>
            </a:r>
            <a:r>
              <a:rPr lang="en-US" dirty="0" err="1"/>
              <a:t>Safikhani</a:t>
            </a:r>
            <a:r>
              <a:rPr lang="en-US" dirty="0"/>
              <a:t> Z, </a:t>
            </a:r>
            <a:r>
              <a:rPr lang="en-US" dirty="0" err="1"/>
              <a:t>Gendoo</a:t>
            </a:r>
            <a:r>
              <a:rPr lang="en-US" dirty="0"/>
              <a:t> DMA, </a:t>
            </a:r>
            <a:r>
              <a:rPr lang="en-US" dirty="0" err="1"/>
              <a:t>Parmigiani</a:t>
            </a:r>
            <a:r>
              <a:rPr lang="en-US" dirty="0"/>
              <a:t> G, </a:t>
            </a:r>
            <a:r>
              <a:rPr lang="en-US" dirty="0" err="1"/>
              <a:t>Birrer</a:t>
            </a:r>
            <a:r>
              <a:rPr lang="en-US" dirty="0"/>
              <a:t> M, </a:t>
            </a:r>
            <a:r>
              <a:rPr lang="en-US" dirty="0" err="1"/>
              <a:t>Haibe-Kains</a:t>
            </a:r>
            <a:r>
              <a:rPr lang="en-US" dirty="0"/>
              <a:t> B, Waldron L: </a:t>
            </a:r>
            <a:r>
              <a:rPr lang="en-US" b="1" dirty="0"/>
              <a:t>Consensus on Molecular Subtypes of Ovarian Cancer</a:t>
            </a:r>
            <a:r>
              <a:rPr lang="en-US" dirty="0"/>
              <a:t>. </a:t>
            </a:r>
            <a:r>
              <a:rPr lang="en-US" i="1" dirty="0" err="1"/>
              <a:t>bioRxiv</a:t>
            </a:r>
            <a:r>
              <a:rPr lang="en-US" dirty="0"/>
              <a:t> 2017:162685. (In Press, Clinical Cancer Research)</a:t>
            </a:r>
          </a:p>
        </p:txBody>
      </p:sp>
    </p:spTree>
    <p:extLst>
      <p:ext uri="{BB962C8B-B14F-4D97-AF65-F5344CB8AC3E}">
        <p14:creationId xmlns:p14="http://schemas.microsoft.com/office/powerpoint/2010/main" val="2865685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6582-9A03-B441-A064-C81F90B98823}"/>
              </a:ext>
            </a:extLst>
          </p:cNvPr>
          <p:cNvSpPr>
            <a:spLocks noGrp="1"/>
          </p:cNvSpPr>
          <p:nvPr>
            <p:ph type="title"/>
          </p:nvPr>
        </p:nvSpPr>
        <p:spPr/>
        <p:txBody>
          <a:bodyPr/>
          <a:lstStyle/>
          <a:p>
            <a:r>
              <a:rPr lang="en-US" dirty="0"/>
              <a:t>Source of subtype ambiguity?</a:t>
            </a:r>
          </a:p>
        </p:txBody>
      </p:sp>
      <p:sp>
        <p:nvSpPr>
          <p:cNvPr id="3" name="Content Placeholder 2">
            <a:extLst>
              <a:ext uri="{FF2B5EF4-FFF2-40B4-BE49-F238E27FC236}">
                <a16:creationId xmlns:a16="http://schemas.microsoft.com/office/drawing/2014/main" id="{B05197C7-2DE2-7944-A8D7-EE8F0848EC9C}"/>
              </a:ext>
            </a:extLst>
          </p:cNvPr>
          <p:cNvSpPr>
            <a:spLocks noGrp="1"/>
          </p:cNvSpPr>
          <p:nvPr>
            <p:ph idx="1"/>
          </p:nvPr>
        </p:nvSpPr>
        <p:spPr>
          <a:xfrm>
            <a:off x="457200" y="1600201"/>
            <a:ext cx="8229600" cy="2763982"/>
          </a:xfrm>
        </p:spPr>
        <p:txBody>
          <a:bodyPr/>
          <a:lstStyle/>
          <a:p>
            <a:pPr marL="0" indent="0">
              <a:buNone/>
            </a:pPr>
            <a:r>
              <a:rPr lang="en-US" dirty="0"/>
              <a:t>HGSOC is usually </a:t>
            </a:r>
            <a:r>
              <a:rPr lang="en-US" dirty="0" err="1"/>
              <a:t>subclonal</a:t>
            </a:r>
            <a:r>
              <a:rPr lang="en-US" dirty="0"/>
              <a:t>. Are subtypes:</a:t>
            </a:r>
          </a:p>
          <a:p>
            <a:pPr marL="971550" lvl="1" indent="-514350">
              <a:buFont typeface="+mj-lt"/>
              <a:buAutoNum type="arabicPeriod"/>
            </a:pPr>
            <a:r>
              <a:rPr lang="en-US" dirty="0"/>
              <a:t>evolved differently in </a:t>
            </a:r>
            <a:r>
              <a:rPr lang="en-US" dirty="0" err="1"/>
              <a:t>subclones</a:t>
            </a:r>
            <a:r>
              <a:rPr lang="en-US" dirty="0"/>
              <a:t> of the same tumor (“late”)?</a:t>
            </a:r>
          </a:p>
          <a:p>
            <a:pPr marL="971550" lvl="1" indent="-514350">
              <a:buFont typeface="+mj-lt"/>
              <a:buAutoNum type="arabicPeriod"/>
            </a:pPr>
            <a:r>
              <a:rPr lang="en-US" dirty="0"/>
              <a:t>ambiguous even in single cells (“intrinsic”)?</a:t>
            </a:r>
          </a:p>
        </p:txBody>
      </p:sp>
      <p:grpSp>
        <p:nvGrpSpPr>
          <p:cNvPr id="19" name="Group 18">
            <a:extLst>
              <a:ext uri="{FF2B5EF4-FFF2-40B4-BE49-F238E27FC236}">
                <a16:creationId xmlns:a16="http://schemas.microsoft.com/office/drawing/2014/main" id="{7FEB0966-2DBA-1B45-ADB2-58C4370FCECE}"/>
              </a:ext>
            </a:extLst>
          </p:cNvPr>
          <p:cNvGrpSpPr/>
          <p:nvPr/>
        </p:nvGrpSpPr>
        <p:grpSpPr>
          <a:xfrm>
            <a:off x="6335121" y="5342182"/>
            <a:ext cx="1413169" cy="593294"/>
            <a:chOff x="5340927" y="5308741"/>
            <a:chExt cx="1413169" cy="593294"/>
          </a:xfrm>
        </p:grpSpPr>
        <p:sp>
          <p:nvSpPr>
            <p:cNvPr id="10" name="Oval 9">
              <a:extLst>
                <a:ext uri="{FF2B5EF4-FFF2-40B4-BE49-F238E27FC236}">
                  <a16:creationId xmlns:a16="http://schemas.microsoft.com/office/drawing/2014/main" id="{6D871647-4AB7-754B-A93B-96E127ED51BC}"/>
                </a:ext>
              </a:extLst>
            </p:cNvPr>
            <p:cNvSpPr/>
            <p:nvPr/>
          </p:nvSpPr>
          <p:spPr>
            <a:xfrm>
              <a:off x="5340927" y="5320145"/>
              <a:ext cx="290946" cy="30480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28339E-BF16-E74C-BDC2-A4D33E105E4B}"/>
                </a:ext>
              </a:extLst>
            </p:cNvPr>
            <p:cNvSpPr/>
            <p:nvPr/>
          </p:nvSpPr>
          <p:spPr>
            <a:xfrm>
              <a:off x="5486400" y="5585833"/>
              <a:ext cx="290946" cy="30480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EFF75F2-A4F0-6543-A832-E80CE7D837D3}"/>
                </a:ext>
              </a:extLst>
            </p:cNvPr>
            <p:cNvSpPr/>
            <p:nvPr/>
          </p:nvSpPr>
          <p:spPr>
            <a:xfrm>
              <a:off x="5659583" y="5308741"/>
              <a:ext cx="290946" cy="30480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94328B9-6C3D-CE48-9486-A3A7DA446483}"/>
                </a:ext>
              </a:extLst>
            </p:cNvPr>
            <p:cNvSpPr/>
            <p:nvPr/>
          </p:nvSpPr>
          <p:spPr>
            <a:xfrm>
              <a:off x="6172204" y="5585833"/>
              <a:ext cx="290946" cy="30480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5DC919D-7AA5-A840-8731-B200314AF19C}"/>
                </a:ext>
              </a:extLst>
            </p:cNvPr>
            <p:cNvSpPr/>
            <p:nvPr/>
          </p:nvSpPr>
          <p:spPr>
            <a:xfrm>
              <a:off x="6310749" y="5333999"/>
              <a:ext cx="290946" cy="30480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9260759-F221-2443-9F69-40F8C057A81B}"/>
                </a:ext>
              </a:extLst>
            </p:cNvPr>
            <p:cNvSpPr/>
            <p:nvPr/>
          </p:nvSpPr>
          <p:spPr>
            <a:xfrm>
              <a:off x="6463150" y="5597235"/>
              <a:ext cx="290946" cy="304800"/>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26565F2-A90B-B44B-B487-9F1D58231830}"/>
              </a:ext>
            </a:extLst>
          </p:cNvPr>
          <p:cNvGrpSpPr/>
          <p:nvPr/>
        </p:nvGrpSpPr>
        <p:grpSpPr>
          <a:xfrm>
            <a:off x="1543175" y="5214213"/>
            <a:ext cx="1527467" cy="609600"/>
            <a:chOff x="1132609" y="5167745"/>
            <a:chExt cx="1527467" cy="609600"/>
          </a:xfrm>
        </p:grpSpPr>
        <p:sp>
          <p:nvSpPr>
            <p:cNvPr id="4" name="Oval 3">
              <a:extLst>
                <a:ext uri="{FF2B5EF4-FFF2-40B4-BE49-F238E27FC236}">
                  <a16:creationId xmlns:a16="http://schemas.microsoft.com/office/drawing/2014/main" id="{543C54AD-3036-0141-B678-85E73E22FF34}"/>
                </a:ext>
              </a:extLst>
            </p:cNvPr>
            <p:cNvSpPr/>
            <p:nvPr/>
          </p:nvSpPr>
          <p:spPr>
            <a:xfrm>
              <a:off x="2078184" y="5472545"/>
              <a:ext cx="290946"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E0552D7-772C-C540-AE84-F44FED068967}"/>
                </a:ext>
              </a:extLst>
            </p:cNvPr>
            <p:cNvSpPr/>
            <p:nvPr/>
          </p:nvSpPr>
          <p:spPr>
            <a:xfrm>
              <a:off x="2369130" y="5472545"/>
              <a:ext cx="290946"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C43D1A3-4253-5C4C-87A8-C16C7CBBCF74}"/>
                </a:ext>
              </a:extLst>
            </p:cNvPr>
            <p:cNvSpPr/>
            <p:nvPr/>
          </p:nvSpPr>
          <p:spPr>
            <a:xfrm>
              <a:off x="2223657" y="5167745"/>
              <a:ext cx="290946"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91F7372-3006-DB40-ABA9-5A27D0E98393}"/>
                </a:ext>
              </a:extLst>
            </p:cNvPr>
            <p:cNvSpPr/>
            <p:nvPr/>
          </p:nvSpPr>
          <p:spPr>
            <a:xfrm>
              <a:off x="1433945" y="5181599"/>
              <a:ext cx="290946" cy="3048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4A7705-5F70-1944-8EA9-28699C919E18}"/>
                </a:ext>
              </a:extLst>
            </p:cNvPr>
            <p:cNvSpPr/>
            <p:nvPr/>
          </p:nvSpPr>
          <p:spPr>
            <a:xfrm>
              <a:off x="1288472" y="5466844"/>
              <a:ext cx="290946" cy="3048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1144B7B-05EE-9041-ADAB-B3A06BB0CBAD}"/>
                </a:ext>
              </a:extLst>
            </p:cNvPr>
            <p:cNvSpPr/>
            <p:nvPr/>
          </p:nvSpPr>
          <p:spPr>
            <a:xfrm>
              <a:off x="1132609" y="5189753"/>
              <a:ext cx="290946" cy="3048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5805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2217-A120-FE4F-B90C-CD654C05A798}"/>
              </a:ext>
            </a:extLst>
          </p:cNvPr>
          <p:cNvSpPr>
            <a:spLocks noGrp="1"/>
          </p:cNvSpPr>
          <p:nvPr>
            <p:ph type="title"/>
          </p:nvPr>
        </p:nvSpPr>
        <p:spPr/>
        <p:txBody>
          <a:bodyPr>
            <a:normAutofit fontScale="90000"/>
          </a:bodyPr>
          <a:lstStyle/>
          <a:p>
            <a:r>
              <a:rPr lang="en-US" dirty="0"/>
              <a:t>Inference from copy number and expression of bulk TCGA tumors</a:t>
            </a:r>
          </a:p>
        </p:txBody>
      </p:sp>
      <p:pic>
        <p:nvPicPr>
          <p:cNvPr id="7" name="Bild 56" descr="Figure3a.png">
            <a:extLst>
              <a:ext uri="{FF2B5EF4-FFF2-40B4-BE49-F238E27FC236}">
                <a16:creationId xmlns:a16="http://schemas.microsoft.com/office/drawing/2014/main" id="{C89D5077-B4BB-2144-BB25-88A7DEC91A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63801" y="1719239"/>
            <a:ext cx="4105333" cy="1970088"/>
          </a:xfrm>
          <a:prstGeom prst="rect">
            <a:avLst/>
          </a:prstGeom>
        </p:spPr>
      </p:pic>
      <p:sp>
        <p:nvSpPr>
          <p:cNvPr id="12" name="TextBox 11">
            <a:extLst>
              <a:ext uri="{FF2B5EF4-FFF2-40B4-BE49-F238E27FC236}">
                <a16:creationId xmlns:a16="http://schemas.microsoft.com/office/drawing/2014/main" id="{7C08B7ED-A72C-EC43-85EF-DF7596BCC6F5}"/>
              </a:ext>
            </a:extLst>
          </p:cNvPr>
          <p:cNvSpPr txBox="1"/>
          <p:nvPr/>
        </p:nvSpPr>
        <p:spPr>
          <a:xfrm>
            <a:off x="936739" y="2381117"/>
            <a:ext cx="2593730" cy="923330"/>
          </a:xfrm>
          <a:prstGeom prst="rect">
            <a:avLst/>
          </a:prstGeom>
          <a:noFill/>
        </p:spPr>
        <p:txBody>
          <a:bodyPr wrap="square" rtlCol="0">
            <a:spAutoFit/>
          </a:bodyPr>
          <a:lstStyle/>
          <a:p>
            <a:pPr algn="ctr"/>
            <a:r>
              <a:rPr lang="en-US" dirty="0"/>
              <a:t>Absolute copy number :</a:t>
            </a:r>
          </a:p>
          <a:p>
            <a:pPr algn="ctr"/>
            <a:r>
              <a:rPr lang="en-US" dirty="0"/>
              <a:t>expression subtype</a:t>
            </a:r>
          </a:p>
          <a:p>
            <a:pPr algn="ctr"/>
            <a:endParaRPr lang="en-US" dirty="0"/>
          </a:p>
        </p:txBody>
      </p:sp>
      <p:grpSp>
        <p:nvGrpSpPr>
          <p:cNvPr id="16" name="Group 15">
            <a:extLst>
              <a:ext uri="{FF2B5EF4-FFF2-40B4-BE49-F238E27FC236}">
                <a16:creationId xmlns:a16="http://schemas.microsoft.com/office/drawing/2014/main" id="{9D385415-2D14-644B-91F5-B9543A355C50}"/>
              </a:ext>
            </a:extLst>
          </p:cNvPr>
          <p:cNvGrpSpPr/>
          <p:nvPr/>
        </p:nvGrpSpPr>
        <p:grpSpPr>
          <a:xfrm>
            <a:off x="936739" y="4150360"/>
            <a:ext cx="6932396" cy="1988338"/>
            <a:chOff x="158262" y="3808358"/>
            <a:chExt cx="6932396" cy="1988338"/>
          </a:xfrm>
        </p:grpSpPr>
        <p:pic>
          <p:nvPicPr>
            <p:cNvPr id="11" name="Picture 10">
              <a:extLst>
                <a:ext uri="{FF2B5EF4-FFF2-40B4-BE49-F238E27FC236}">
                  <a16:creationId xmlns:a16="http://schemas.microsoft.com/office/drawing/2014/main" id="{9555E4F3-B109-B14D-8428-B4F77D53192D}"/>
                </a:ext>
              </a:extLst>
            </p:cNvPr>
            <p:cNvPicPr>
              <a:picLocks noChangeAspect="1"/>
            </p:cNvPicPr>
            <p:nvPr/>
          </p:nvPicPr>
          <p:blipFill>
            <a:blip r:embed="rId3"/>
            <a:stretch>
              <a:fillRect/>
            </a:stretch>
          </p:blipFill>
          <p:spPr>
            <a:xfrm>
              <a:off x="2985325" y="3808358"/>
              <a:ext cx="4105333" cy="1988338"/>
            </a:xfrm>
            <a:prstGeom prst="rect">
              <a:avLst/>
            </a:prstGeom>
          </p:spPr>
        </p:pic>
        <p:sp>
          <p:nvSpPr>
            <p:cNvPr id="13" name="TextBox 12">
              <a:extLst>
                <a:ext uri="{FF2B5EF4-FFF2-40B4-BE49-F238E27FC236}">
                  <a16:creationId xmlns:a16="http://schemas.microsoft.com/office/drawing/2014/main" id="{CF492E07-FEA6-F74B-8BF2-49927AC010A7}"/>
                </a:ext>
              </a:extLst>
            </p:cNvPr>
            <p:cNvSpPr txBox="1"/>
            <p:nvPr/>
          </p:nvSpPr>
          <p:spPr>
            <a:xfrm>
              <a:off x="158262" y="4479361"/>
              <a:ext cx="2743199" cy="646331"/>
            </a:xfrm>
            <a:prstGeom prst="rect">
              <a:avLst/>
            </a:prstGeom>
            <a:noFill/>
          </p:spPr>
          <p:txBody>
            <a:bodyPr wrap="square" rtlCol="0">
              <a:spAutoFit/>
            </a:bodyPr>
            <a:lstStyle/>
            <a:p>
              <a:pPr algn="ctr"/>
              <a:r>
                <a:rPr lang="en-US" dirty="0"/>
                <a:t>copy number </a:t>
              </a:r>
              <a:r>
                <a:rPr lang="en-US" dirty="0" err="1"/>
                <a:t>subclonality</a:t>
              </a:r>
              <a:r>
                <a:rPr lang="en-US" dirty="0"/>
                <a:t> :</a:t>
              </a:r>
            </a:p>
            <a:p>
              <a:pPr algn="ctr"/>
              <a:r>
                <a:rPr lang="en-US" dirty="0"/>
                <a:t>expression subtype</a:t>
              </a:r>
            </a:p>
          </p:txBody>
        </p:sp>
      </p:grpSp>
      <p:sp>
        <p:nvSpPr>
          <p:cNvPr id="14" name="Text Placeholder 6">
            <a:extLst>
              <a:ext uri="{FF2B5EF4-FFF2-40B4-BE49-F238E27FC236}">
                <a16:creationId xmlns:a16="http://schemas.microsoft.com/office/drawing/2014/main" id="{FE56A334-D359-8441-86FE-973B370BC839}"/>
              </a:ext>
            </a:extLst>
          </p:cNvPr>
          <p:cNvSpPr txBox="1">
            <a:spLocks/>
          </p:cNvSpPr>
          <p:nvPr/>
        </p:nvSpPr>
        <p:spPr>
          <a:xfrm>
            <a:off x="15838492" y="17140150"/>
            <a:ext cx="6707217" cy="2010530"/>
          </a:xfrm>
          <a:prstGeom prst="rect">
            <a:avLst/>
          </a:prstGeom>
          <a:ln>
            <a:solidFill>
              <a:schemeClr val="tx1"/>
            </a:solidFill>
            <a:prstDash val="dash"/>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Null hypothesis:</a:t>
            </a:r>
            <a:r>
              <a:rPr lang="en-US"/>
              <a:t> </a:t>
            </a:r>
          </a:p>
          <a:p>
            <a:r>
              <a:rPr lang="de-DE" sz="2000" i="1"/>
              <a:t>Subtype-associated DNA alterations occur no earlier or later than other</a:t>
            </a:r>
            <a:r>
              <a:rPr lang="en-US" sz="2000" i="1"/>
              <a:t> </a:t>
            </a:r>
            <a:r>
              <a:rPr lang="de-DE" sz="2000" i="1"/>
              <a:t>alterations</a:t>
            </a:r>
            <a:endParaRPr lang="en-US" sz="2000" i="1"/>
          </a:p>
          <a:p>
            <a:endParaRPr lang="en-US" sz="1000">
              <a:solidFill>
                <a:srgbClr val="000000"/>
              </a:solidFill>
            </a:endParaRPr>
          </a:p>
          <a:p>
            <a:r>
              <a:rPr lang="de-DE" i="1"/>
              <a:t>H</a:t>
            </a:r>
            <a:r>
              <a:rPr lang="de-DE" baseline="-25000"/>
              <a:t>0 </a:t>
            </a:r>
            <a:r>
              <a:rPr lang="de-DE"/>
              <a:t>:     </a:t>
            </a:r>
            <a:r>
              <a:rPr lang="de-DE" sz="2000" i="1"/>
              <a:t>ρ</a:t>
            </a:r>
            <a:r>
              <a:rPr lang="de-DE" sz="2000"/>
              <a:t>( </a:t>
            </a:r>
            <a:r>
              <a:rPr lang="de-DE" sz="2000" i="1"/>
              <a:t>S</a:t>
            </a:r>
            <a:r>
              <a:rPr lang="de-DE" sz="2000" i="1" baseline="-25000"/>
              <a:t>A</a:t>
            </a:r>
            <a:r>
              <a:rPr lang="de-DE" sz="2000" baseline="-25000"/>
              <a:t> </a:t>
            </a:r>
            <a:r>
              <a:rPr lang="de-DE" sz="2000"/>
              <a:t>, </a:t>
            </a:r>
            <a:r>
              <a:rPr lang="de-DE" sz="2000" i="1"/>
              <a:t>S</a:t>
            </a:r>
            <a:r>
              <a:rPr lang="de-DE" sz="2000" i="1" baseline="-25000"/>
              <a:t>C</a:t>
            </a:r>
            <a:r>
              <a:rPr lang="de-DE" sz="2000"/>
              <a:t> ) = 0	</a:t>
            </a:r>
            <a:r>
              <a:rPr lang="de-DE" sz="1600" i="1"/>
              <a:t>ρ</a:t>
            </a:r>
            <a:r>
              <a:rPr lang="de-DE" sz="1600"/>
              <a:t> ... Spearman correlation</a:t>
            </a:r>
            <a:endParaRPr lang="en-US" dirty="0">
              <a:solidFill>
                <a:srgbClr val="000000"/>
              </a:solidFill>
            </a:endParaRPr>
          </a:p>
        </p:txBody>
      </p:sp>
      <p:sp>
        <p:nvSpPr>
          <p:cNvPr id="15" name="TextBox 14">
            <a:extLst>
              <a:ext uri="{FF2B5EF4-FFF2-40B4-BE49-F238E27FC236}">
                <a16:creationId xmlns:a16="http://schemas.microsoft.com/office/drawing/2014/main" id="{CF181E79-CAF0-9A4E-9A3E-17EE171BBEF5}"/>
              </a:ext>
            </a:extLst>
          </p:cNvPr>
          <p:cNvSpPr txBox="1"/>
          <p:nvPr/>
        </p:nvSpPr>
        <p:spPr>
          <a:xfrm>
            <a:off x="679622" y="3119016"/>
            <a:ext cx="7882030" cy="1061829"/>
          </a:xfrm>
          <a:prstGeom prst="rect">
            <a:avLst/>
          </a:prstGeom>
          <a:solidFill>
            <a:schemeClr val="bg1"/>
          </a:solidFill>
          <a:ln w="31750">
            <a:solidFill>
              <a:schemeClr val="tx1"/>
            </a:solidFill>
          </a:ln>
        </p:spPr>
        <p:txBody>
          <a:bodyPr wrap="none" rtlCol="0">
            <a:spAutoFit/>
          </a:bodyPr>
          <a:lstStyle/>
          <a:p>
            <a:r>
              <a:rPr lang="en-US" b="1" dirty="0"/>
              <a:t>Null hypothesis:</a:t>
            </a:r>
            <a:r>
              <a:rPr lang="en-US" dirty="0"/>
              <a:t> </a:t>
            </a:r>
          </a:p>
          <a:p>
            <a:r>
              <a:rPr lang="de-DE" i="1" dirty="0" err="1"/>
              <a:t>Subtype-associated</a:t>
            </a:r>
            <a:r>
              <a:rPr lang="de-DE" i="1" dirty="0"/>
              <a:t> DNA </a:t>
            </a:r>
            <a:r>
              <a:rPr lang="de-DE" i="1" dirty="0" err="1"/>
              <a:t>alterations</a:t>
            </a:r>
            <a:r>
              <a:rPr lang="de-DE" i="1" dirty="0"/>
              <a:t> </a:t>
            </a:r>
            <a:r>
              <a:rPr lang="de-DE" i="1" dirty="0" err="1"/>
              <a:t>occur</a:t>
            </a:r>
            <a:r>
              <a:rPr lang="de-DE" i="1" dirty="0"/>
              <a:t> </a:t>
            </a:r>
            <a:r>
              <a:rPr lang="de-DE" i="1" dirty="0" err="1"/>
              <a:t>no</a:t>
            </a:r>
            <a:r>
              <a:rPr lang="de-DE" i="1" dirty="0"/>
              <a:t> </a:t>
            </a:r>
            <a:r>
              <a:rPr lang="de-DE" i="1" dirty="0" err="1"/>
              <a:t>earlier</a:t>
            </a:r>
            <a:r>
              <a:rPr lang="de-DE" i="1" dirty="0"/>
              <a:t> </a:t>
            </a:r>
            <a:r>
              <a:rPr lang="de-DE" i="1" dirty="0" err="1"/>
              <a:t>or</a:t>
            </a:r>
            <a:r>
              <a:rPr lang="de-DE" i="1" dirty="0"/>
              <a:t> </a:t>
            </a:r>
            <a:r>
              <a:rPr lang="de-DE" i="1" dirty="0" err="1"/>
              <a:t>later</a:t>
            </a:r>
            <a:r>
              <a:rPr lang="de-DE" i="1" dirty="0"/>
              <a:t> </a:t>
            </a:r>
            <a:r>
              <a:rPr lang="de-DE" i="1" dirty="0" err="1"/>
              <a:t>than</a:t>
            </a:r>
            <a:r>
              <a:rPr lang="de-DE" i="1" dirty="0"/>
              <a:t> </a:t>
            </a:r>
            <a:r>
              <a:rPr lang="de-DE" i="1" dirty="0" err="1"/>
              <a:t>other</a:t>
            </a:r>
            <a:r>
              <a:rPr lang="en-US" i="1" dirty="0"/>
              <a:t> </a:t>
            </a:r>
            <a:r>
              <a:rPr lang="de-DE" i="1" dirty="0" err="1"/>
              <a:t>alterations</a:t>
            </a:r>
            <a:endParaRPr lang="en-US" i="1" dirty="0"/>
          </a:p>
          <a:p>
            <a:endParaRPr lang="en-US" sz="900" dirty="0">
              <a:solidFill>
                <a:srgbClr val="000000"/>
              </a:solidFill>
            </a:endParaRPr>
          </a:p>
          <a:p>
            <a:r>
              <a:rPr lang="de-DE" i="1" dirty="0"/>
              <a:t>					H</a:t>
            </a:r>
            <a:r>
              <a:rPr lang="de-DE" baseline="-25000" dirty="0"/>
              <a:t>0 </a:t>
            </a:r>
            <a:r>
              <a:rPr lang="de-DE" dirty="0"/>
              <a:t>:     </a:t>
            </a:r>
            <a:r>
              <a:rPr lang="de-DE" i="1" dirty="0" err="1"/>
              <a:t>ρ</a:t>
            </a:r>
            <a:r>
              <a:rPr lang="de-DE" dirty="0"/>
              <a:t>( </a:t>
            </a:r>
            <a:r>
              <a:rPr lang="de-DE" i="1" dirty="0"/>
              <a:t>S</a:t>
            </a:r>
            <a:r>
              <a:rPr lang="de-DE" i="1" baseline="-25000" dirty="0"/>
              <a:t>A</a:t>
            </a:r>
            <a:r>
              <a:rPr lang="de-DE" baseline="-25000" dirty="0"/>
              <a:t> </a:t>
            </a:r>
            <a:r>
              <a:rPr lang="de-DE" dirty="0"/>
              <a:t>, </a:t>
            </a:r>
            <a:r>
              <a:rPr lang="de-DE" i="1" dirty="0"/>
              <a:t>S</a:t>
            </a:r>
            <a:r>
              <a:rPr lang="de-DE" i="1" baseline="-25000" dirty="0"/>
              <a:t>C</a:t>
            </a:r>
            <a:r>
              <a:rPr lang="de-DE" dirty="0"/>
              <a:t> ) = 0	</a:t>
            </a:r>
            <a:r>
              <a:rPr lang="de-DE" sz="1400" i="1" dirty="0" err="1"/>
              <a:t>ρ</a:t>
            </a:r>
            <a:r>
              <a:rPr lang="de-DE" sz="1400" dirty="0"/>
              <a:t> ... Spearman </a:t>
            </a:r>
            <a:r>
              <a:rPr lang="de-DE" sz="1400" dirty="0" err="1"/>
              <a:t>correlation</a:t>
            </a:r>
            <a:endParaRPr lang="en-US" dirty="0">
              <a:solidFill>
                <a:srgbClr val="000000"/>
              </a:solidFill>
            </a:endParaRPr>
          </a:p>
        </p:txBody>
      </p:sp>
      <p:sp>
        <p:nvSpPr>
          <p:cNvPr id="10" name="Shape 56">
            <a:extLst>
              <a:ext uri="{FF2B5EF4-FFF2-40B4-BE49-F238E27FC236}">
                <a16:creationId xmlns:a16="http://schemas.microsoft.com/office/drawing/2014/main" id="{681E4FD1-F83C-9B4E-A71F-43FDDF1CFB74}"/>
              </a:ext>
            </a:extLst>
          </p:cNvPr>
          <p:cNvSpPr txBox="1"/>
          <p:nvPr/>
        </p:nvSpPr>
        <p:spPr>
          <a:xfrm>
            <a:off x="4620637" y="6306931"/>
            <a:ext cx="3502526" cy="585600"/>
          </a:xfrm>
          <a:prstGeom prst="rect">
            <a:avLst/>
          </a:prstGeom>
          <a:noFill/>
          <a:ln>
            <a:noFill/>
          </a:ln>
        </p:spPr>
        <p:txBody>
          <a:bodyPr lIns="91425" tIns="91425" rIns="91425" bIns="91425" anchor="t" anchorCtr="0">
            <a:noAutofit/>
          </a:bodyPr>
          <a:lstStyle/>
          <a:p>
            <a:pPr lvl="0" rtl="0">
              <a:spcBef>
                <a:spcPts val="0"/>
              </a:spcBef>
              <a:buNone/>
            </a:pPr>
            <a:r>
              <a:rPr lang="en-US" sz="2000" i="1" dirty="0"/>
              <a:t>Credit: Ludwig </a:t>
            </a:r>
            <a:r>
              <a:rPr lang="en-US" sz="2000" i="1" dirty="0" err="1"/>
              <a:t>Geistlinger</a:t>
            </a:r>
            <a:endParaRPr lang="en" sz="2000" i="1" dirty="0"/>
          </a:p>
        </p:txBody>
      </p:sp>
    </p:spTree>
    <p:extLst>
      <p:ext uri="{BB962C8B-B14F-4D97-AF65-F5344CB8AC3E}">
        <p14:creationId xmlns:p14="http://schemas.microsoft.com/office/powerpoint/2010/main" val="40017026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6480-30E0-8D4C-B6CB-C165FA0142AE}"/>
              </a:ext>
            </a:extLst>
          </p:cNvPr>
          <p:cNvSpPr>
            <a:spLocks noGrp="1"/>
          </p:cNvSpPr>
          <p:nvPr>
            <p:ph type="title"/>
          </p:nvPr>
        </p:nvSpPr>
        <p:spPr/>
        <p:txBody>
          <a:bodyPr>
            <a:normAutofit fontScale="90000"/>
          </a:bodyPr>
          <a:lstStyle/>
          <a:p>
            <a:r>
              <a:rPr lang="en-US" dirty="0"/>
              <a:t>Other </a:t>
            </a:r>
            <a:r>
              <a:rPr lang="en-US" dirty="0" err="1"/>
              <a:t>MultiAssayExperiment</a:t>
            </a:r>
            <a:r>
              <a:rPr lang="en-US" dirty="0"/>
              <a:t> Data Resources</a:t>
            </a:r>
          </a:p>
        </p:txBody>
      </p:sp>
      <p:sp>
        <p:nvSpPr>
          <p:cNvPr id="3" name="Content Placeholder 2">
            <a:extLst>
              <a:ext uri="{FF2B5EF4-FFF2-40B4-BE49-F238E27FC236}">
                <a16:creationId xmlns:a16="http://schemas.microsoft.com/office/drawing/2014/main" id="{F621A3D3-7319-0445-A5B1-874CE144E577}"/>
              </a:ext>
            </a:extLst>
          </p:cNvPr>
          <p:cNvSpPr>
            <a:spLocks noGrp="1"/>
          </p:cNvSpPr>
          <p:nvPr>
            <p:ph idx="1"/>
          </p:nvPr>
        </p:nvSpPr>
        <p:spPr>
          <a:xfrm>
            <a:off x="457200" y="1600200"/>
            <a:ext cx="8229600" cy="4703618"/>
          </a:xfrm>
        </p:spPr>
        <p:txBody>
          <a:bodyPr>
            <a:normAutofit/>
          </a:bodyPr>
          <a:lstStyle/>
          <a:p>
            <a:pPr marL="514350" indent="-514350" fontAlgn="base">
              <a:buFont typeface="+mj-lt"/>
              <a:buAutoNum type="arabicPeriod"/>
            </a:pPr>
            <a:r>
              <a:rPr lang="en-US" b="1" dirty="0" err="1"/>
              <a:t>BiocOncoTK</a:t>
            </a:r>
            <a:endParaRPr lang="en-US" b="1" dirty="0"/>
          </a:p>
          <a:p>
            <a:pPr marL="914400" lvl="1" indent="-514350" fontAlgn="base"/>
            <a:r>
              <a:rPr lang="en-US" dirty="0"/>
              <a:t>TCGA </a:t>
            </a:r>
            <a:r>
              <a:rPr lang="en-US" dirty="0" err="1"/>
              <a:t>PanCanAtlas</a:t>
            </a:r>
            <a:endParaRPr lang="en-US" dirty="0"/>
          </a:p>
          <a:p>
            <a:pPr marL="914400" lvl="1" indent="-514350" fontAlgn="base"/>
            <a:r>
              <a:rPr lang="en-US" dirty="0"/>
              <a:t>Cancer Cell Line Encyclopedia</a:t>
            </a:r>
          </a:p>
          <a:p>
            <a:pPr marL="914400" lvl="1" indent="-514350" fontAlgn="base"/>
            <a:r>
              <a:rPr lang="en-US" dirty="0"/>
              <a:t>TARGET</a:t>
            </a:r>
          </a:p>
          <a:p>
            <a:pPr marL="514350" indent="-514350" fontAlgn="base">
              <a:buFont typeface="+mj-lt"/>
              <a:buAutoNum type="arabicPeriod"/>
            </a:pPr>
            <a:r>
              <a:rPr lang="en-US" b="1" dirty="0"/>
              <a:t>Conquer</a:t>
            </a:r>
          </a:p>
          <a:p>
            <a:pPr marL="914400" lvl="1" indent="-514350" fontAlgn="base"/>
            <a:r>
              <a:rPr lang="en-US" dirty="0"/>
              <a:t>Gene and Tx abundances from single-cell </a:t>
            </a:r>
            <a:r>
              <a:rPr lang="en-US" dirty="0" err="1"/>
              <a:t>RNAseq</a:t>
            </a:r>
            <a:endParaRPr lang="en-US" dirty="0"/>
          </a:p>
        </p:txBody>
      </p:sp>
    </p:spTree>
    <p:extLst>
      <p:ext uri="{BB962C8B-B14F-4D97-AF65-F5344CB8AC3E}">
        <p14:creationId xmlns:p14="http://schemas.microsoft.com/office/powerpoint/2010/main" val="12437300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3F0B-2800-5845-AD48-52EED73F8107}"/>
              </a:ext>
            </a:extLst>
          </p:cNvPr>
          <p:cNvSpPr>
            <a:spLocks noGrp="1"/>
          </p:cNvSpPr>
          <p:nvPr>
            <p:ph type="title"/>
          </p:nvPr>
        </p:nvSpPr>
        <p:spPr/>
        <p:txBody>
          <a:bodyPr>
            <a:normAutofit fontScale="90000"/>
          </a:bodyPr>
          <a:lstStyle/>
          <a:p>
            <a:r>
              <a:rPr lang="en-US" dirty="0"/>
              <a:t>Software using </a:t>
            </a:r>
            <a:r>
              <a:rPr lang="en-US" dirty="0" err="1"/>
              <a:t>MultiAssayExperiment</a:t>
            </a:r>
            <a:endParaRPr lang="en-US" dirty="0"/>
          </a:p>
        </p:txBody>
      </p:sp>
      <p:sp>
        <p:nvSpPr>
          <p:cNvPr id="3" name="Content Placeholder 2">
            <a:extLst>
              <a:ext uri="{FF2B5EF4-FFF2-40B4-BE49-F238E27FC236}">
                <a16:creationId xmlns:a16="http://schemas.microsoft.com/office/drawing/2014/main" id="{B7AF1FBA-D5AC-FE4B-AF44-FDE4525AFD60}"/>
              </a:ext>
            </a:extLst>
          </p:cNvPr>
          <p:cNvSpPr>
            <a:spLocks noGrp="1"/>
          </p:cNvSpPr>
          <p:nvPr>
            <p:ph idx="1"/>
          </p:nvPr>
        </p:nvSpPr>
        <p:spPr>
          <a:xfrm>
            <a:off x="457200" y="1600201"/>
            <a:ext cx="8229600" cy="4856018"/>
          </a:xfrm>
        </p:spPr>
        <p:txBody>
          <a:bodyPr>
            <a:normAutofit fontScale="62500" lnSpcReduction="20000"/>
          </a:bodyPr>
          <a:lstStyle/>
          <a:p>
            <a:pPr marL="0" indent="0" algn="ctr">
              <a:buNone/>
            </a:pPr>
            <a:r>
              <a:rPr lang="en-US" b="1" dirty="0"/>
              <a:t>Analysis of cancer data</a:t>
            </a:r>
            <a:endParaRPr lang="en-US" dirty="0"/>
          </a:p>
          <a:p>
            <a:pPr marL="514350" indent="-514350" fontAlgn="base">
              <a:buFont typeface="+mj-lt"/>
              <a:buAutoNum type="arabicPeriod"/>
            </a:pPr>
            <a:r>
              <a:rPr lang="en-US" b="1" dirty="0" err="1"/>
              <a:t>GOpro</a:t>
            </a:r>
            <a:r>
              <a:rPr lang="en-US" dirty="0"/>
              <a:t> -  Pan-cancer gene ontology analysis</a:t>
            </a:r>
          </a:p>
          <a:p>
            <a:pPr marL="514350" indent="-514350" fontAlgn="base">
              <a:buFont typeface="+mj-lt"/>
              <a:buAutoNum type="arabicPeriod"/>
            </a:pPr>
            <a:r>
              <a:rPr lang="en-US" b="1" dirty="0" err="1"/>
              <a:t>omicsPrint</a:t>
            </a:r>
            <a:r>
              <a:rPr lang="en-US" dirty="0"/>
              <a:t> - Cross ‘</a:t>
            </a:r>
            <a:r>
              <a:rPr lang="en-US" dirty="0" err="1"/>
              <a:t>omic</a:t>
            </a:r>
            <a:r>
              <a:rPr lang="en-US" dirty="0"/>
              <a:t> genetic fingerprinting</a:t>
            </a:r>
          </a:p>
          <a:p>
            <a:pPr marL="0" indent="0" algn="ctr">
              <a:buNone/>
            </a:pPr>
            <a:br>
              <a:rPr lang="en-US" dirty="0"/>
            </a:br>
            <a:r>
              <a:rPr lang="en-US" b="1" dirty="0"/>
              <a:t>Systems biology</a:t>
            </a:r>
            <a:endParaRPr lang="en-US" dirty="0"/>
          </a:p>
          <a:p>
            <a:pPr marL="514350" indent="-514350" fontAlgn="base">
              <a:buFont typeface="+mj-lt"/>
              <a:buAutoNum type="arabicPeriod"/>
            </a:pPr>
            <a:r>
              <a:rPr lang="en-US" b="1" dirty="0" err="1"/>
              <a:t>Hipathia</a:t>
            </a:r>
            <a:r>
              <a:rPr lang="en-US" dirty="0"/>
              <a:t> - computation of signal transduction along signaling pathways</a:t>
            </a:r>
          </a:p>
          <a:p>
            <a:pPr marL="514350" indent="-514350" fontAlgn="base">
              <a:buFont typeface="+mj-lt"/>
              <a:buAutoNum type="arabicPeriod"/>
            </a:pPr>
            <a:r>
              <a:rPr lang="en-US" b="1" dirty="0" err="1"/>
              <a:t>InTAD</a:t>
            </a:r>
            <a:r>
              <a:rPr lang="en-US" dirty="0"/>
              <a:t> - detection of correlation between expressed genes and selected epigenomic signals, topologically associated domains (TADs)</a:t>
            </a:r>
          </a:p>
          <a:p>
            <a:pPr marL="514350" indent="-514350" fontAlgn="base">
              <a:buFont typeface="+mj-lt"/>
              <a:buAutoNum type="arabicPeriod"/>
            </a:pPr>
            <a:r>
              <a:rPr lang="en-US" b="1" dirty="0" err="1"/>
              <a:t>CageR</a:t>
            </a:r>
            <a:r>
              <a:rPr lang="en-US" b="1" dirty="0"/>
              <a:t> </a:t>
            </a:r>
            <a:r>
              <a:rPr lang="en-US" dirty="0"/>
              <a:t>- Precise mapping of transcription start sites and </a:t>
            </a:r>
            <a:r>
              <a:rPr lang="en-US" dirty="0" err="1"/>
              <a:t>promoterome</a:t>
            </a:r>
            <a:r>
              <a:rPr lang="en-US" dirty="0"/>
              <a:t> mining</a:t>
            </a:r>
          </a:p>
          <a:p>
            <a:pPr marL="514350" indent="-514350" fontAlgn="base">
              <a:buFont typeface="+mj-lt"/>
              <a:buAutoNum type="arabicPeriod"/>
            </a:pPr>
            <a:r>
              <a:rPr lang="en-US" b="1" dirty="0"/>
              <a:t>ELMER</a:t>
            </a:r>
            <a:r>
              <a:rPr lang="en-US" dirty="0"/>
              <a:t> - Infer regulatory element landscapes and transcription factor networks from cancer methylomes</a:t>
            </a:r>
          </a:p>
          <a:p>
            <a:pPr marL="0" indent="0">
              <a:buNone/>
            </a:pPr>
            <a:endParaRPr lang="en-US" b="1" dirty="0"/>
          </a:p>
          <a:p>
            <a:pPr marL="0" indent="0" algn="ctr">
              <a:buNone/>
            </a:pPr>
            <a:r>
              <a:rPr lang="en-US" b="1" dirty="0"/>
              <a:t>Statistical methods</a:t>
            </a:r>
            <a:endParaRPr lang="en-US" dirty="0"/>
          </a:p>
          <a:p>
            <a:pPr marL="514350" indent="-514350" fontAlgn="base">
              <a:buFont typeface="+mj-lt"/>
              <a:buAutoNum type="arabicPeriod"/>
            </a:pPr>
            <a:r>
              <a:rPr lang="en-US" b="1" dirty="0" err="1"/>
              <a:t>ClassifyR</a:t>
            </a:r>
            <a:r>
              <a:rPr lang="en-US" b="1" dirty="0"/>
              <a:t> </a:t>
            </a:r>
            <a:r>
              <a:rPr lang="en-US" dirty="0"/>
              <a:t>- a framework for cross-validated classification</a:t>
            </a:r>
          </a:p>
          <a:p>
            <a:pPr marL="514350" indent="-514350" fontAlgn="base">
              <a:buFont typeface="+mj-lt"/>
              <a:buAutoNum type="arabicPeriod"/>
            </a:pPr>
            <a:r>
              <a:rPr lang="en-US" b="1" dirty="0" err="1"/>
              <a:t>missRows</a:t>
            </a:r>
            <a:r>
              <a:rPr lang="en-US" dirty="0"/>
              <a:t> - handling missing individuals in </a:t>
            </a:r>
            <a:r>
              <a:rPr lang="en-US" dirty="0" err="1"/>
              <a:t>multi’omics</a:t>
            </a:r>
            <a:r>
              <a:rPr lang="en-US" dirty="0"/>
              <a:t> data integration</a:t>
            </a:r>
          </a:p>
        </p:txBody>
      </p:sp>
    </p:spTree>
    <p:extLst>
      <p:ext uri="{BB962C8B-B14F-4D97-AF65-F5344CB8AC3E}">
        <p14:creationId xmlns:p14="http://schemas.microsoft.com/office/powerpoint/2010/main" val="28482588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a:xfrm>
            <a:off x="457200" y="1371600"/>
            <a:ext cx="8229600" cy="5104653"/>
          </a:xfrm>
        </p:spPr>
        <p:txBody>
          <a:bodyPr>
            <a:normAutofit/>
          </a:bodyPr>
          <a:lstStyle/>
          <a:p>
            <a:pPr marL="0" indent="0">
              <a:buNone/>
            </a:pPr>
            <a:r>
              <a:rPr lang="en-US" b="1" dirty="0"/>
              <a:t>ITCR #5U24CA180996 Collaborators (shortlist)</a:t>
            </a:r>
          </a:p>
          <a:p>
            <a:pPr lvl="1"/>
            <a:r>
              <a:rPr lang="en-US" dirty="0"/>
              <a:t>Martin Morgan, Vincent Carey, Kasper Hansen</a:t>
            </a:r>
          </a:p>
          <a:p>
            <a:pPr lvl="1"/>
            <a:r>
              <a:rPr lang="en-US" dirty="0"/>
              <a:t>Valerie </a:t>
            </a:r>
            <a:r>
              <a:rPr lang="en-US" dirty="0" err="1"/>
              <a:t>Obenchain</a:t>
            </a:r>
            <a:r>
              <a:rPr lang="en-US" dirty="0"/>
              <a:t>, Lori Shepherd</a:t>
            </a:r>
          </a:p>
          <a:p>
            <a:pPr marL="0" indent="0">
              <a:buNone/>
            </a:pPr>
            <a:endParaRPr lang="en-US" b="1" dirty="0"/>
          </a:p>
          <a:p>
            <a:pPr marL="0" indent="0">
              <a:buNone/>
            </a:pPr>
            <a:endParaRPr lang="en-US" b="1" dirty="0"/>
          </a:p>
          <a:p>
            <a:pPr marL="0" indent="0">
              <a:buNone/>
            </a:pPr>
            <a:endParaRPr lang="en-US" b="1" dirty="0"/>
          </a:p>
          <a:p>
            <a:pPr marL="0" indent="0">
              <a:buNone/>
            </a:pPr>
            <a:r>
              <a:rPr lang="en-US" b="1" dirty="0"/>
              <a:t>Lab</a:t>
            </a:r>
          </a:p>
          <a:p>
            <a:endParaRPr lang="en-US" b="1" dirty="0"/>
          </a:p>
          <a:p>
            <a:endParaRPr lang="en-US" b="1" dirty="0"/>
          </a:p>
          <a:p>
            <a:endParaRPr lang="en-US" dirty="0"/>
          </a:p>
          <a:p>
            <a:pPr marL="0" indent="0">
              <a:buNone/>
            </a:pPr>
            <a:endParaRPr lang="en-US" dirty="0"/>
          </a:p>
          <a:p>
            <a:pPr marL="0" indent="0">
              <a:buNone/>
            </a:pPr>
            <a:endParaRPr lang="en-US" dirty="0"/>
          </a:p>
          <a:p>
            <a:endParaRPr lang="en-US" b="1" dirty="0"/>
          </a:p>
        </p:txBody>
      </p:sp>
      <p:sp>
        <p:nvSpPr>
          <p:cNvPr id="4"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16</a:t>
            </a:fld>
            <a:endParaRPr lang="it-IT" dirty="0"/>
          </a:p>
        </p:txBody>
      </p:sp>
      <p:sp>
        <p:nvSpPr>
          <p:cNvPr id="6" name="TextBox 5"/>
          <p:cNvSpPr txBox="1"/>
          <p:nvPr/>
        </p:nvSpPr>
        <p:spPr>
          <a:xfrm>
            <a:off x="4783664" y="6523573"/>
            <a:ext cx="3888885" cy="369332"/>
          </a:xfrm>
          <a:prstGeom prst="rect">
            <a:avLst/>
          </a:prstGeom>
          <a:noFill/>
        </p:spPr>
        <p:txBody>
          <a:bodyPr wrap="none" rtlCol="0">
            <a:spAutoFit/>
          </a:bodyPr>
          <a:lstStyle/>
          <a:p>
            <a:r>
              <a:rPr lang="en-US" dirty="0"/>
              <a:t>Slides: https://</a:t>
            </a:r>
            <a:r>
              <a:rPr lang="en-US" dirty="0" err="1"/>
              <a:t>tinyurl.com</a:t>
            </a:r>
            <a:r>
              <a:rPr lang="en-US" dirty="0"/>
              <a:t>/LWITCR2018</a:t>
            </a:r>
          </a:p>
        </p:txBody>
      </p:sp>
      <p:grpSp>
        <p:nvGrpSpPr>
          <p:cNvPr id="5" name="Group 4">
            <a:extLst>
              <a:ext uri="{FF2B5EF4-FFF2-40B4-BE49-F238E27FC236}">
                <a16:creationId xmlns:a16="http://schemas.microsoft.com/office/drawing/2014/main" id="{01365DEC-6E79-634C-932B-3536D45F3532}"/>
              </a:ext>
            </a:extLst>
          </p:cNvPr>
          <p:cNvGrpSpPr/>
          <p:nvPr/>
        </p:nvGrpSpPr>
        <p:grpSpPr>
          <a:xfrm>
            <a:off x="1741580" y="3491570"/>
            <a:ext cx="7769500" cy="3194147"/>
            <a:chOff x="1624191" y="1506862"/>
            <a:chExt cx="7769500" cy="3194147"/>
          </a:xfrm>
        </p:grpSpPr>
        <p:grpSp>
          <p:nvGrpSpPr>
            <p:cNvPr id="22" name="Group 21">
              <a:extLst>
                <a:ext uri="{FF2B5EF4-FFF2-40B4-BE49-F238E27FC236}">
                  <a16:creationId xmlns:a16="http://schemas.microsoft.com/office/drawing/2014/main" id="{26305653-FAA4-5043-83F2-AD27BFCB38B6}"/>
                </a:ext>
              </a:extLst>
            </p:cNvPr>
            <p:cNvGrpSpPr/>
            <p:nvPr/>
          </p:nvGrpSpPr>
          <p:grpSpPr>
            <a:xfrm>
              <a:off x="5549166" y="1506862"/>
              <a:ext cx="3840044" cy="1449744"/>
              <a:chOff x="5746346" y="999278"/>
              <a:chExt cx="3840044" cy="1449744"/>
            </a:xfrm>
          </p:grpSpPr>
          <p:pic>
            <p:nvPicPr>
              <p:cNvPr id="8" name="Picture 7">
                <a:extLst>
                  <a:ext uri="{FF2B5EF4-FFF2-40B4-BE49-F238E27FC236}">
                    <a16:creationId xmlns:a16="http://schemas.microsoft.com/office/drawing/2014/main" id="{CCCA35B4-AF3E-2740-8D6C-BF67F67FC4B6}"/>
                  </a:ext>
                </a:extLst>
              </p:cNvPr>
              <p:cNvPicPr>
                <a:picLocks noChangeAspect="1"/>
              </p:cNvPicPr>
              <p:nvPr/>
            </p:nvPicPr>
            <p:blipFill>
              <a:blip r:embed="rId3"/>
              <a:stretch>
                <a:fillRect/>
              </a:stretch>
            </p:blipFill>
            <p:spPr>
              <a:xfrm>
                <a:off x="6488947" y="1445769"/>
                <a:ext cx="706243" cy="706243"/>
              </a:xfrm>
              <a:prstGeom prst="rect">
                <a:avLst/>
              </a:prstGeom>
            </p:spPr>
          </p:pic>
          <p:sp>
            <p:nvSpPr>
              <p:cNvPr id="9" name="Shape 132">
                <a:extLst>
                  <a:ext uri="{FF2B5EF4-FFF2-40B4-BE49-F238E27FC236}">
                    <a16:creationId xmlns:a16="http://schemas.microsoft.com/office/drawing/2014/main" id="{68A15512-9E3E-9040-B545-80DC9DED74A3}"/>
                  </a:ext>
                </a:extLst>
              </p:cNvPr>
              <p:cNvSpPr txBox="1">
                <a:spLocks/>
              </p:cNvSpPr>
              <p:nvPr/>
            </p:nvSpPr>
            <p:spPr>
              <a:xfrm>
                <a:off x="6273346" y="1347243"/>
                <a:ext cx="3313044" cy="1101779"/>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US" dirty="0"/>
                  <a:t>   </a:t>
                </a:r>
                <a:r>
                  <a:rPr lang="en" sz="1800" dirty="0"/>
                  <a:t>@_</a:t>
                </a:r>
                <a:r>
                  <a:rPr lang="en" sz="1800" dirty="0" err="1"/>
                  <a:t>schifferl</a:t>
                </a:r>
                <a:endParaRPr lang="en-US" sz="1800" dirty="0"/>
              </a:p>
              <a:p>
                <a:pPr marL="0" indent="0" algn="ctr">
                  <a:spcBef>
                    <a:spcPts val="0"/>
                  </a:spcBef>
                  <a:buNone/>
                </a:pPr>
                <a:r>
                  <a:rPr lang="en-US" sz="1800" dirty="0"/>
                  <a:t>   @</a:t>
                </a:r>
                <a:r>
                  <a:rPr lang="en-US" sz="1800" dirty="0" err="1"/>
                  <a:t>schifferl</a:t>
                </a:r>
                <a:endParaRPr lang="en-US" sz="1800" dirty="0"/>
              </a:p>
            </p:txBody>
          </p:sp>
          <p:sp>
            <p:nvSpPr>
              <p:cNvPr id="12" name="TextBox 11">
                <a:extLst>
                  <a:ext uri="{FF2B5EF4-FFF2-40B4-BE49-F238E27FC236}">
                    <a16:creationId xmlns:a16="http://schemas.microsoft.com/office/drawing/2014/main" id="{428E025D-1AF7-FB44-9738-9E383400FA54}"/>
                  </a:ext>
                </a:extLst>
              </p:cNvPr>
              <p:cNvSpPr txBox="1"/>
              <p:nvPr/>
            </p:nvSpPr>
            <p:spPr>
              <a:xfrm>
                <a:off x="5746346" y="999278"/>
                <a:ext cx="3105594" cy="523220"/>
              </a:xfrm>
              <a:prstGeom prst="rect">
                <a:avLst/>
              </a:prstGeom>
              <a:noFill/>
            </p:spPr>
            <p:txBody>
              <a:bodyPr wrap="none" rtlCol="0">
                <a:spAutoFit/>
              </a:bodyPr>
              <a:lstStyle/>
              <a:p>
                <a:r>
                  <a:rPr lang="en-US" sz="2800" dirty="0"/>
                  <a:t> Lucas Schiffer, MPH</a:t>
                </a:r>
              </a:p>
            </p:txBody>
          </p:sp>
        </p:grpSp>
        <p:grpSp>
          <p:nvGrpSpPr>
            <p:cNvPr id="20" name="Group 19">
              <a:extLst>
                <a:ext uri="{FF2B5EF4-FFF2-40B4-BE49-F238E27FC236}">
                  <a16:creationId xmlns:a16="http://schemas.microsoft.com/office/drawing/2014/main" id="{8E3C7CA2-BE52-744A-9538-EE2F58BF4769}"/>
                </a:ext>
              </a:extLst>
            </p:cNvPr>
            <p:cNvGrpSpPr/>
            <p:nvPr/>
          </p:nvGrpSpPr>
          <p:grpSpPr>
            <a:xfrm>
              <a:off x="5360561" y="3108081"/>
              <a:ext cx="4033130" cy="1592928"/>
              <a:chOff x="4733660" y="4813077"/>
              <a:chExt cx="4033130" cy="1592928"/>
            </a:xfrm>
          </p:grpSpPr>
          <p:pic>
            <p:nvPicPr>
              <p:cNvPr id="14" name="Shape 131">
                <a:extLst>
                  <a:ext uri="{FF2B5EF4-FFF2-40B4-BE49-F238E27FC236}">
                    <a16:creationId xmlns:a16="http://schemas.microsoft.com/office/drawing/2014/main" id="{81D11ED0-B7E9-BE49-AABB-C0B41E8660C9}"/>
                  </a:ext>
                </a:extLst>
              </p:cNvPr>
              <p:cNvPicPr preferRelativeResize="0"/>
              <p:nvPr/>
            </p:nvPicPr>
            <p:blipFill>
              <a:blip r:embed="rId4">
                <a:alphaModFix/>
              </a:blip>
              <a:stretch>
                <a:fillRect/>
              </a:stretch>
            </p:blipFill>
            <p:spPr>
              <a:xfrm>
                <a:off x="5682697" y="5437303"/>
                <a:ext cx="679545" cy="679545"/>
              </a:xfrm>
              <a:prstGeom prst="rect">
                <a:avLst/>
              </a:prstGeom>
              <a:noFill/>
              <a:ln>
                <a:noFill/>
              </a:ln>
            </p:spPr>
          </p:pic>
          <p:grpSp>
            <p:nvGrpSpPr>
              <p:cNvPr id="15" name="Group 14">
                <a:extLst>
                  <a:ext uri="{FF2B5EF4-FFF2-40B4-BE49-F238E27FC236}">
                    <a16:creationId xmlns:a16="http://schemas.microsoft.com/office/drawing/2014/main" id="{912CC0C8-6CE2-E848-9925-2671B69C2384}"/>
                  </a:ext>
                </a:extLst>
              </p:cNvPr>
              <p:cNvGrpSpPr/>
              <p:nvPr/>
            </p:nvGrpSpPr>
            <p:grpSpPr>
              <a:xfrm>
                <a:off x="5453746" y="5304226"/>
                <a:ext cx="3313044" cy="1101779"/>
                <a:chOff x="5453746" y="5304226"/>
                <a:chExt cx="3313044" cy="1101779"/>
              </a:xfrm>
            </p:grpSpPr>
            <p:sp>
              <p:nvSpPr>
                <p:cNvPr id="16" name="Shape 132">
                  <a:extLst>
                    <a:ext uri="{FF2B5EF4-FFF2-40B4-BE49-F238E27FC236}">
                      <a16:creationId xmlns:a16="http://schemas.microsoft.com/office/drawing/2014/main" id="{DD63D847-F0C8-694C-B265-108C3F32CFA1}"/>
                    </a:ext>
                  </a:extLst>
                </p:cNvPr>
                <p:cNvSpPr txBox="1">
                  <a:spLocks/>
                </p:cNvSpPr>
                <p:nvPr/>
              </p:nvSpPr>
              <p:spPr>
                <a:xfrm>
                  <a:off x="5453746" y="5304226"/>
                  <a:ext cx="3313044" cy="1101779"/>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 sz="2800" dirty="0"/>
                    <a:t>    </a:t>
                  </a:r>
                  <a:r>
                    <a:rPr lang="en" sz="1800" dirty="0"/>
                    <a:t>@M2RUseR</a:t>
                  </a:r>
                </a:p>
                <a:p>
                  <a:pPr marL="0" indent="0" algn="ctr">
                    <a:spcBef>
                      <a:spcPts val="0"/>
                    </a:spcBef>
                    <a:buFont typeface="Arial"/>
                    <a:buNone/>
                  </a:pPr>
                  <a:r>
                    <a:rPr lang="en-US" sz="1800" dirty="0"/>
                    <a:t>   @</a:t>
                  </a:r>
                  <a:r>
                    <a:rPr lang="en-US" sz="1800" dirty="0" err="1"/>
                    <a:t>LiNk</a:t>
                  </a:r>
                  <a:r>
                    <a:rPr lang="en-US" sz="1800" dirty="0"/>
                    <a:t>-NY</a:t>
                  </a:r>
                </a:p>
              </p:txBody>
            </p:sp>
            <p:pic>
              <p:nvPicPr>
                <p:cNvPr id="17" name="Picture 16">
                  <a:extLst>
                    <a:ext uri="{FF2B5EF4-FFF2-40B4-BE49-F238E27FC236}">
                      <a16:creationId xmlns:a16="http://schemas.microsoft.com/office/drawing/2014/main" id="{FD568327-0B9C-F447-B623-FC18EBBA2E84}"/>
                    </a:ext>
                  </a:extLst>
                </p:cNvPr>
                <p:cNvPicPr>
                  <a:picLocks noChangeAspect="1"/>
                </p:cNvPicPr>
                <p:nvPr/>
              </p:nvPicPr>
              <p:blipFill>
                <a:blip r:embed="rId5"/>
                <a:stretch>
                  <a:fillRect/>
                </a:stretch>
              </p:blipFill>
              <p:spPr>
                <a:xfrm>
                  <a:off x="6258717" y="5549576"/>
                  <a:ext cx="441651" cy="231867"/>
                </a:xfrm>
                <a:prstGeom prst="rect">
                  <a:avLst/>
                </a:prstGeom>
              </p:spPr>
            </p:pic>
            <p:pic>
              <p:nvPicPr>
                <p:cNvPr id="18" name="Picture 17">
                  <a:extLst>
                    <a:ext uri="{FF2B5EF4-FFF2-40B4-BE49-F238E27FC236}">
                      <a16:creationId xmlns:a16="http://schemas.microsoft.com/office/drawing/2014/main" id="{9A519C86-7EA4-9349-A084-ABE73D6BA089}"/>
                    </a:ext>
                  </a:extLst>
                </p:cNvPr>
                <p:cNvPicPr>
                  <a:picLocks noChangeAspect="1"/>
                </p:cNvPicPr>
                <p:nvPr/>
              </p:nvPicPr>
              <p:blipFill>
                <a:blip r:embed="rId6"/>
                <a:stretch>
                  <a:fillRect/>
                </a:stretch>
              </p:blipFill>
              <p:spPr>
                <a:xfrm>
                  <a:off x="6342060" y="5841885"/>
                  <a:ext cx="274963" cy="274963"/>
                </a:xfrm>
                <a:prstGeom prst="rect">
                  <a:avLst/>
                </a:prstGeom>
              </p:spPr>
            </p:pic>
          </p:grpSp>
          <p:sp>
            <p:nvSpPr>
              <p:cNvPr id="19" name="Shape 132">
                <a:extLst>
                  <a:ext uri="{FF2B5EF4-FFF2-40B4-BE49-F238E27FC236}">
                    <a16:creationId xmlns:a16="http://schemas.microsoft.com/office/drawing/2014/main" id="{43F2CC1F-532E-7948-9355-E1603863BE77}"/>
                  </a:ext>
                </a:extLst>
              </p:cNvPr>
              <p:cNvSpPr txBox="1">
                <a:spLocks/>
              </p:cNvSpPr>
              <p:nvPr/>
            </p:nvSpPr>
            <p:spPr>
              <a:xfrm>
                <a:off x="4733660" y="4813077"/>
                <a:ext cx="3625885" cy="656367"/>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US" sz="2800" dirty="0"/>
                  <a:t>Marcel Ramos, MPH</a:t>
                </a:r>
              </a:p>
            </p:txBody>
          </p:sp>
        </p:grpSp>
        <p:grpSp>
          <p:nvGrpSpPr>
            <p:cNvPr id="30" name="Group 29">
              <a:extLst>
                <a:ext uri="{FF2B5EF4-FFF2-40B4-BE49-F238E27FC236}">
                  <a16:creationId xmlns:a16="http://schemas.microsoft.com/office/drawing/2014/main" id="{B40343DC-1E12-0140-867E-6072A5FA306A}"/>
                </a:ext>
              </a:extLst>
            </p:cNvPr>
            <p:cNvGrpSpPr/>
            <p:nvPr/>
          </p:nvGrpSpPr>
          <p:grpSpPr>
            <a:xfrm>
              <a:off x="1624191" y="1510976"/>
              <a:ext cx="3842047" cy="1603060"/>
              <a:chOff x="1354911" y="2030101"/>
              <a:chExt cx="3842047" cy="1603060"/>
            </a:xfrm>
          </p:grpSpPr>
          <p:grpSp>
            <p:nvGrpSpPr>
              <p:cNvPr id="29" name="Group 28">
                <a:extLst>
                  <a:ext uri="{FF2B5EF4-FFF2-40B4-BE49-F238E27FC236}">
                    <a16:creationId xmlns:a16="http://schemas.microsoft.com/office/drawing/2014/main" id="{54B852F8-BF76-B942-8E32-61498B6E264F}"/>
                  </a:ext>
                </a:extLst>
              </p:cNvPr>
              <p:cNvGrpSpPr/>
              <p:nvPr/>
            </p:nvGrpSpPr>
            <p:grpSpPr>
              <a:xfrm>
                <a:off x="1883914" y="2531382"/>
                <a:ext cx="3313044" cy="1101779"/>
                <a:chOff x="1883914" y="2463424"/>
                <a:chExt cx="3313044" cy="1101779"/>
              </a:xfrm>
            </p:grpSpPr>
            <p:pic>
              <p:nvPicPr>
                <p:cNvPr id="21" name="Picture 20">
                  <a:extLst>
                    <a:ext uri="{FF2B5EF4-FFF2-40B4-BE49-F238E27FC236}">
                      <a16:creationId xmlns:a16="http://schemas.microsoft.com/office/drawing/2014/main" id="{AA5D544D-2497-1243-B453-4DB8081EF890}"/>
                    </a:ext>
                  </a:extLst>
                </p:cNvPr>
                <p:cNvPicPr>
                  <a:picLocks noChangeAspect="1"/>
                </p:cNvPicPr>
                <p:nvPr/>
              </p:nvPicPr>
              <p:blipFill>
                <a:blip r:embed="rId7"/>
                <a:stretch>
                  <a:fillRect/>
                </a:stretch>
              </p:blipFill>
              <p:spPr>
                <a:xfrm>
                  <a:off x="1893132" y="2485363"/>
                  <a:ext cx="431169" cy="431169"/>
                </a:xfrm>
                <a:prstGeom prst="rect">
                  <a:avLst/>
                </a:prstGeom>
              </p:spPr>
            </p:pic>
            <p:sp>
              <p:nvSpPr>
                <p:cNvPr id="25" name="Shape 132">
                  <a:extLst>
                    <a:ext uri="{FF2B5EF4-FFF2-40B4-BE49-F238E27FC236}">
                      <a16:creationId xmlns:a16="http://schemas.microsoft.com/office/drawing/2014/main" id="{E792E4E7-D8EE-0E47-A98D-1120C6410C34}"/>
                    </a:ext>
                  </a:extLst>
                </p:cNvPr>
                <p:cNvSpPr txBox="1">
                  <a:spLocks/>
                </p:cNvSpPr>
                <p:nvPr/>
              </p:nvSpPr>
              <p:spPr>
                <a:xfrm>
                  <a:off x="1883914" y="2463424"/>
                  <a:ext cx="3313044" cy="1101779"/>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US" sz="1800" dirty="0"/>
                    <a:t>@</a:t>
                  </a:r>
                  <a:r>
                    <a:rPr lang="en-US" sz="1800" dirty="0" err="1"/>
                    <a:t>lgeistlinger</a:t>
                  </a:r>
                  <a:endParaRPr lang="en-US" sz="1800" dirty="0"/>
                </a:p>
              </p:txBody>
            </p:sp>
          </p:grpSp>
          <p:sp>
            <p:nvSpPr>
              <p:cNvPr id="28" name="TextBox 27">
                <a:extLst>
                  <a:ext uri="{FF2B5EF4-FFF2-40B4-BE49-F238E27FC236}">
                    <a16:creationId xmlns:a16="http://schemas.microsoft.com/office/drawing/2014/main" id="{B53C9102-B691-E94B-AEA1-A5520CCCB352}"/>
                  </a:ext>
                </a:extLst>
              </p:cNvPr>
              <p:cNvSpPr txBox="1"/>
              <p:nvPr/>
            </p:nvSpPr>
            <p:spPr>
              <a:xfrm>
                <a:off x="1354911" y="2030101"/>
                <a:ext cx="3602909" cy="523220"/>
              </a:xfrm>
              <a:prstGeom prst="rect">
                <a:avLst/>
              </a:prstGeom>
              <a:noFill/>
            </p:spPr>
            <p:txBody>
              <a:bodyPr wrap="none" rtlCol="0">
                <a:spAutoFit/>
              </a:bodyPr>
              <a:lstStyle/>
              <a:p>
                <a:r>
                  <a:rPr lang="en-US" sz="2800" dirty="0"/>
                  <a:t>Ludwig </a:t>
                </a:r>
                <a:r>
                  <a:rPr lang="en-US" sz="2800" dirty="0" err="1"/>
                  <a:t>Geistlinger</a:t>
                </a:r>
                <a:r>
                  <a:rPr lang="en-US" sz="2800" dirty="0"/>
                  <a:t>, PhD</a:t>
                </a:r>
              </a:p>
            </p:txBody>
          </p:sp>
        </p:grpSp>
        <p:pic>
          <p:nvPicPr>
            <p:cNvPr id="37" name="Picture 36">
              <a:extLst>
                <a:ext uri="{FF2B5EF4-FFF2-40B4-BE49-F238E27FC236}">
                  <a16:creationId xmlns:a16="http://schemas.microsoft.com/office/drawing/2014/main" id="{8E128D87-268A-1745-B5EC-7C811F4FFE5A}"/>
                </a:ext>
              </a:extLst>
            </p:cNvPr>
            <p:cNvPicPr>
              <a:picLocks noChangeAspect="1"/>
            </p:cNvPicPr>
            <p:nvPr/>
          </p:nvPicPr>
          <p:blipFill>
            <a:blip r:embed="rId5"/>
            <a:stretch>
              <a:fillRect/>
            </a:stretch>
          </p:blipFill>
          <p:spPr>
            <a:xfrm>
              <a:off x="7148117" y="2132436"/>
              <a:ext cx="441651" cy="231867"/>
            </a:xfrm>
            <a:prstGeom prst="rect">
              <a:avLst/>
            </a:prstGeom>
          </p:spPr>
        </p:pic>
        <p:pic>
          <p:nvPicPr>
            <p:cNvPr id="38" name="Picture 37">
              <a:extLst>
                <a:ext uri="{FF2B5EF4-FFF2-40B4-BE49-F238E27FC236}">
                  <a16:creationId xmlns:a16="http://schemas.microsoft.com/office/drawing/2014/main" id="{79A1B8CC-DD1D-704C-A54D-1F0D274D511D}"/>
                </a:ext>
              </a:extLst>
            </p:cNvPr>
            <p:cNvPicPr>
              <a:picLocks noChangeAspect="1"/>
            </p:cNvPicPr>
            <p:nvPr/>
          </p:nvPicPr>
          <p:blipFill>
            <a:blip r:embed="rId6"/>
            <a:stretch>
              <a:fillRect/>
            </a:stretch>
          </p:blipFill>
          <p:spPr>
            <a:xfrm>
              <a:off x="7231460" y="2424745"/>
              <a:ext cx="274963" cy="274963"/>
            </a:xfrm>
            <a:prstGeom prst="rect">
              <a:avLst/>
            </a:prstGeom>
          </p:spPr>
        </p:pic>
        <p:pic>
          <p:nvPicPr>
            <p:cNvPr id="39" name="Picture 38">
              <a:extLst>
                <a:ext uri="{FF2B5EF4-FFF2-40B4-BE49-F238E27FC236}">
                  <a16:creationId xmlns:a16="http://schemas.microsoft.com/office/drawing/2014/main" id="{F6B7A34D-1BAE-A74E-8EF9-9FE2DD087293}"/>
                </a:ext>
              </a:extLst>
            </p:cNvPr>
            <p:cNvPicPr>
              <a:picLocks noChangeAspect="1"/>
            </p:cNvPicPr>
            <p:nvPr/>
          </p:nvPicPr>
          <p:blipFill>
            <a:blip r:embed="rId6"/>
            <a:stretch>
              <a:fillRect/>
            </a:stretch>
          </p:blipFill>
          <p:spPr>
            <a:xfrm>
              <a:off x="3136744" y="2058444"/>
              <a:ext cx="274963" cy="274963"/>
            </a:xfrm>
            <a:prstGeom prst="rect">
              <a:avLst/>
            </a:prstGeom>
          </p:spPr>
        </p:pic>
        <p:grpSp>
          <p:nvGrpSpPr>
            <p:cNvPr id="46" name="Group 45">
              <a:extLst>
                <a:ext uri="{FF2B5EF4-FFF2-40B4-BE49-F238E27FC236}">
                  <a16:creationId xmlns:a16="http://schemas.microsoft.com/office/drawing/2014/main" id="{980D53DB-E9F3-5246-917D-D9B81EFD229F}"/>
                </a:ext>
              </a:extLst>
            </p:cNvPr>
            <p:cNvGrpSpPr/>
            <p:nvPr/>
          </p:nvGrpSpPr>
          <p:grpSpPr>
            <a:xfrm>
              <a:off x="1645682" y="3182057"/>
              <a:ext cx="3659650" cy="906117"/>
              <a:chOff x="2003741" y="3171408"/>
              <a:chExt cx="3659650" cy="906117"/>
            </a:xfrm>
          </p:grpSpPr>
          <p:grpSp>
            <p:nvGrpSpPr>
              <p:cNvPr id="31" name="Group 30">
                <a:extLst>
                  <a:ext uri="{FF2B5EF4-FFF2-40B4-BE49-F238E27FC236}">
                    <a16:creationId xmlns:a16="http://schemas.microsoft.com/office/drawing/2014/main" id="{824A4E57-5BCF-844E-A2B1-BC69B20D3B12}"/>
                  </a:ext>
                </a:extLst>
              </p:cNvPr>
              <p:cNvGrpSpPr/>
              <p:nvPr/>
            </p:nvGrpSpPr>
            <p:grpSpPr>
              <a:xfrm>
                <a:off x="2003741" y="3171408"/>
                <a:ext cx="3659650" cy="861073"/>
                <a:chOff x="1422550" y="2030414"/>
                <a:chExt cx="3659650" cy="861073"/>
              </a:xfrm>
            </p:grpSpPr>
            <p:sp>
              <p:nvSpPr>
                <p:cNvPr id="35" name="Shape 132">
                  <a:extLst>
                    <a:ext uri="{FF2B5EF4-FFF2-40B4-BE49-F238E27FC236}">
                      <a16:creationId xmlns:a16="http://schemas.microsoft.com/office/drawing/2014/main" id="{332001B0-16CB-3640-8FE6-5C275F91789A}"/>
                    </a:ext>
                  </a:extLst>
                </p:cNvPr>
                <p:cNvSpPr txBox="1">
                  <a:spLocks/>
                </p:cNvSpPr>
                <p:nvPr/>
              </p:nvSpPr>
              <p:spPr>
                <a:xfrm>
                  <a:off x="1769156" y="2483353"/>
                  <a:ext cx="3313044" cy="408134"/>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US" sz="1800" dirty="0"/>
                    <a:t>@</a:t>
                  </a:r>
                  <a:r>
                    <a:rPr lang="en-US" sz="1800" dirty="0" err="1"/>
                    <a:t>shbrief</a:t>
                  </a:r>
                  <a:endParaRPr lang="en-US" sz="1800" dirty="0"/>
                </a:p>
              </p:txBody>
            </p:sp>
            <p:sp>
              <p:nvSpPr>
                <p:cNvPr id="33" name="TextBox 32">
                  <a:extLst>
                    <a:ext uri="{FF2B5EF4-FFF2-40B4-BE49-F238E27FC236}">
                      <a16:creationId xmlns:a16="http://schemas.microsoft.com/office/drawing/2014/main" id="{990C966D-EA7C-8E4C-B2C9-E9E42C7928B2}"/>
                    </a:ext>
                  </a:extLst>
                </p:cNvPr>
                <p:cNvSpPr txBox="1"/>
                <p:nvPr/>
              </p:nvSpPr>
              <p:spPr>
                <a:xfrm>
                  <a:off x="1422550" y="2030414"/>
                  <a:ext cx="2526397" cy="523220"/>
                </a:xfrm>
                <a:prstGeom prst="rect">
                  <a:avLst/>
                </a:prstGeom>
                <a:noFill/>
              </p:spPr>
              <p:txBody>
                <a:bodyPr wrap="none" rtlCol="0">
                  <a:spAutoFit/>
                </a:bodyPr>
                <a:lstStyle/>
                <a:p>
                  <a:r>
                    <a:rPr lang="en-US" sz="2800" dirty="0" err="1"/>
                    <a:t>Sehyun</a:t>
                  </a:r>
                  <a:r>
                    <a:rPr lang="en-US" sz="2800" dirty="0"/>
                    <a:t> Oh, PhD</a:t>
                  </a:r>
                </a:p>
              </p:txBody>
            </p:sp>
          </p:grpSp>
          <p:pic>
            <p:nvPicPr>
              <p:cNvPr id="43" name="Picture 42">
                <a:extLst>
                  <a:ext uri="{FF2B5EF4-FFF2-40B4-BE49-F238E27FC236}">
                    <a16:creationId xmlns:a16="http://schemas.microsoft.com/office/drawing/2014/main" id="{C1B0D1BC-D005-1647-8595-9DF600D307F2}"/>
                  </a:ext>
                </a:extLst>
              </p:cNvPr>
              <p:cNvPicPr>
                <a:picLocks noChangeAspect="1"/>
              </p:cNvPicPr>
              <p:nvPr/>
            </p:nvPicPr>
            <p:blipFill>
              <a:blip r:embed="rId8"/>
              <a:stretch>
                <a:fillRect/>
              </a:stretch>
            </p:blipFill>
            <p:spPr>
              <a:xfrm>
                <a:off x="2562773" y="3676857"/>
                <a:ext cx="400668" cy="400668"/>
              </a:xfrm>
              <a:prstGeom prst="rect">
                <a:avLst/>
              </a:prstGeom>
            </p:spPr>
          </p:pic>
          <p:pic>
            <p:nvPicPr>
              <p:cNvPr id="44" name="Picture 43">
                <a:extLst>
                  <a:ext uri="{FF2B5EF4-FFF2-40B4-BE49-F238E27FC236}">
                    <a16:creationId xmlns:a16="http://schemas.microsoft.com/office/drawing/2014/main" id="{BC9AD7BF-3E21-C946-8BFF-D2D8CB92A0F6}"/>
                  </a:ext>
                </a:extLst>
              </p:cNvPr>
              <p:cNvPicPr>
                <a:picLocks noChangeAspect="1"/>
              </p:cNvPicPr>
              <p:nvPr/>
            </p:nvPicPr>
            <p:blipFill>
              <a:blip r:embed="rId6"/>
              <a:stretch>
                <a:fillRect/>
              </a:stretch>
            </p:blipFill>
            <p:spPr>
              <a:xfrm>
                <a:off x="3136744" y="3730786"/>
                <a:ext cx="274963" cy="274963"/>
              </a:xfrm>
              <a:prstGeom prst="rect">
                <a:avLst/>
              </a:prstGeom>
            </p:spPr>
          </p:pic>
        </p:grpSp>
      </p:grpSp>
      <p:cxnSp>
        <p:nvCxnSpPr>
          <p:cNvPr id="10" name="Straight Connector 9">
            <a:extLst>
              <a:ext uri="{FF2B5EF4-FFF2-40B4-BE49-F238E27FC236}">
                <a16:creationId xmlns:a16="http://schemas.microsoft.com/office/drawing/2014/main" id="{1527319D-D91E-4E43-A738-44F3A52A52E6}"/>
              </a:ext>
            </a:extLst>
          </p:cNvPr>
          <p:cNvCxnSpPr>
            <a:cxnSpLocks/>
          </p:cNvCxnSpPr>
          <p:nvPr/>
        </p:nvCxnSpPr>
        <p:spPr>
          <a:xfrm>
            <a:off x="457200" y="3354861"/>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32553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BB69-B167-FA46-AF60-9973D4ECF43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DF0CF59-C81C-0D43-9E5A-A69741BC644C}"/>
              </a:ext>
            </a:extLst>
          </p:cNvPr>
          <p:cNvSpPr>
            <a:spLocks noGrp="1"/>
          </p:cNvSpPr>
          <p:nvPr>
            <p:ph idx="1"/>
          </p:nvPr>
        </p:nvSpPr>
        <p:spPr/>
        <p:txBody>
          <a:bodyPr/>
          <a:lstStyle/>
          <a:p>
            <a:r>
              <a:rPr lang="en-US" dirty="0"/>
              <a:t>Infrastructure produced by 5U24CA180996</a:t>
            </a:r>
          </a:p>
          <a:p>
            <a:pPr lvl="1"/>
            <a:r>
              <a:rPr lang="en-US" dirty="0"/>
              <a:t>Developing Bioconductor for the comprehension of complex </a:t>
            </a:r>
            <a:r>
              <a:rPr lang="en-US" dirty="0" err="1"/>
              <a:t>multi’omic</a:t>
            </a:r>
            <a:r>
              <a:rPr lang="en-US" dirty="0"/>
              <a:t> investigations of cancer</a:t>
            </a:r>
          </a:p>
          <a:p>
            <a:r>
              <a:rPr lang="en-US" dirty="0"/>
              <a:t>How my lab has used this infrastructure</a:t>
            </a:r>
          </a:p>
          <a:p>
            <a:r>
              <a:rPr lang="en-US" dirty="0"/>
              <a:t>How others are using this infrastructure</a:t>
            </a:r>
          </a:p>
        </p:txBody>
      </p:sp>
    </p:spTree>
    <p:extLst>
      <p:ext uri="{BB962C8B-B14F-4D97-AF65-F5344CB8AC3E}">
        <p14:creationId xmlns:p14="http://schemas.microsoft.com/office/powerpoint/2010/main" val="20331533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4" name="Shape 54"/>
          <p:cNvSpPr/>
          <p:nvPr/>
        </p:nvSpPr>
        <p:spPr>
          <a:xfrm>
            <a:off x="4193652" y="447403"/>
            <a:ext cx="1698899" cy="1175199"/>
          </a:xfrm>
          <a:prstGeom prst="rect">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 name="Shape 56"/>
          <p:cNvSpPr txBox="1"/>
          <p:nvPr/>
        </p:nvSpPr>
        <p:spPr>
          <a:xfrm>
            <a:off x="0" y="5705051"/>
            <a:ext cx="3502526" cy="585600"/>
          </a:xfrm>
          <a:prstGeom prst="rect">
            <a:avLst/>
          </a:prstGeom>
          <a:noFill/>
          <a:ln>
            <a:noFill/>
          </a:ln>
        </p:spPr>
        <p:txBody>
          <a:bodyPr lIns="91425" tIns="91425" rIns="91425" bIns="91425" anchor="t" anchorCtr="0">
            <a:noAutofit/>
          </a:bodyPr>
          <a:lstStyle/>
          <a:p>
            <a:pPr lvl="0" rtl="0">
              <a:spcBef>
                <a:spcPts val="0"/>
              </a:spcBef>
              <a:buNone/>
            </a:pPr>
            <a:r>
              <a:rPr lang="en-US" sz="2000" i="1" dirty="0"/>
              <a:t>Credit: Marcel Ramos</a:t>
            </a:r>
            <a:endParaRPr lang="en" sz="2000" i="1" dirty="0"/>
          </a:p>
        </p:txBody>
      </p:sp>
      <p:grpSp>
        <p:nvGrpSpPr>
          <p:cNvPr id="6" name="Group 5"/>
          <p:cNvGrpSpPr/>
          <p:nvPr/>
        </p:nvGrpSpPr>
        <p:grpSpPr>
          <a:xfrm>
            <a:off x="4397210" y="7527"/>
            <a:ext cx="4746790" cy="6850473"/>
            <a:chOff x="4361829" y="0"/>
            <a:chExt cx="4746790" cy="6850473"/>
          </a:xfrm>
        </p:grpSpPr>
        <p:grpSp>
          <p:nvGrpSpPr>
            <p:cNvPr id="4" name="Group 3"/>
            <p:cNvGrpSpPr/>
            <p:nvPr/>
          </p:nvGrpSpPr>
          <p:grpSpPr>
            <a:xfrm>
              <a:off x="4361829" y="0"/>
              <a:ext cx="4746790" cy="6850473"/>
              <a:chOff x="3626019" y="7525"/>
              <a:chExt cx="4746790" cy="6850473"/>
            </a:xfrm>
          </p:grpSpPr>
          <p:pic>
            <p:nvPicPr>
              <p:cNvPr id="53" name="Shape 53"/>
              <p:cNvPicPr preferRelativeResize="0"/>
              <p:nvPr/>
            </p:nvPicPr>
            <p:blipFill>
              <a:blip r:embed="rId3">
                <a:alphaModFix/>
              </a:blip>
              <a:stretch>
                <a:fillRect/>
              </a:stretch>
            </p:blipFill>
            <p:spPr>
              <a:xfrm>
                <a:off x="4143676" y="377699"/>
                <a:ext cx="4201223" cy="6480299"/>
              </a:xfrm>
              <a:prstGeom prst="rect">
                <a:avLst/>
              </a:prstGeom>
              <a:noFill/>
              <a:ln>
                <a:noFill/>
              </a:ln>
            </p:spPr>
          </p:pic>
          <p:sp>
            <p:nvSpPr>
              <p:cNvPr id="55" name="Shape 55"/>
              <p:cNvSpPr txBox="1"/>
              <p:nvPr/>
            </p:nvSpPr>
            <p:spPr>
              <a:xfrm>
                <a:off x="4821661" y="1803522"/>
                <a:ext cx="1515554" cy="585600"/>
              </a:xfrm>
              <a:prstGeom prst="rect">
                <a:avLst/>
              </a:prstGeom>
              <a:noFill/>
              <a:ln>
                <a:noFill/>
              </a:ln>
            </p:spPr>
            <p:txBody>
              <a:bodyPr lIns="91425" tIns="91425" rIns="91425" bIns="91425" anchor="t" anchorCtr="0">
                <a:noAutofit/>
              </a:bodyPr>
              <a:lstStyle/>
              <a:p>
                <a:pPr>
                  <a:spcBef>
                    <a:spcPts val="0"/>
                  </a:spcBef>
                  <a:buNone/>
                </a:pPr>
                <a:r>
                  <a:rPr lang="en" sz="1800" dirty="0"/>
                  <a:t>3</a:t>
                </a:r>
                <a:r>
                  <a:rPr lang="en-US" sz="1800" dirty="0"/>
                  <a:t>3</a:t>
                </a:r>
                <a:r>
                  <a:rPr lang="en" sz="1800" dirty="0"/>
                  <a:t> diseases</a:t>
                </a:r>
              </a:p>
            </p:txBody>
          </p:sp>
          <p:sp>
            <p:nvSpPr>
              <p:cNvPr id="56" name="Shape 56"/>
              <p:cNvSpPr txBox="1"/>
              <p:nvPr/>
            </p:nvSpPr>
            <p:spPr>
              <a:xfrm>
                <a:off x="6735224" y="7525"/>
                <a:ext cx="1637585" cy="585600"/>
              </a:xfrm>
              <a:prstGeom prst="rect">
                <a:avLst/>
              </a:prstGeom>
              <a:solidFill>
                <a:schemeClr val="bg1"/>
              </a:solidFill>
              <a:ln>
                <a:noFill/>
              </a:ln>
            </p:spPr>
            <p:txBody>
              <a:bodyPr lIns="91425" tIns="91425" rIns="91425" bIns="91425" anchor="t" anchorCtr="0">
                <a:noAutofit/>
              </a:bodyPr>
              <a:lstStyle/>
              <a:p>
                <a:pPr lvl="0" rtl="0">
                  <a:spcBef>
                    <a:spcPts val="0"/>
                  </a:spcBef>
                  <a:buNone/>
                </a:pPr>
                <a:r>
                  <a:rPr lang="en-US" sz="1800" dirty="0"/>
                  <a:t>50 platforms</a:t>
                </a:r>
                <a:endParaRPr lang="en" sz="1800" dirty="0"/>
              </a:p>
            </p:txBody>
          </p:sp>
          <p:sp>
            <p:nvSpPr>
              <p:cNvPr id="7" name="Shape 56"/>
              <p:cNvSpPr txBox="1"/>
              <p:nvPr/>
            </p:nvSpPr>
            <p:spPr>
              <a:xfrm>
                <a:off x="3626019" y="3906337"/>
                <a:ext cx="1752048" cy="585600"/>
              </a:xfrm>
              <a:prstGeom prst="rect">
                <a:avLst/>
              </a:prstGeom>
              <a:noFill/>
              <a:ln>
                <a:noFill/>
              </a:ln>
            </p:spPr>
            <p:txBody>
              <a:bodyPr lIns="91425" tIns="91425" rIns="91425" bIns="91425" anchor="t" anchorCtr="0">
                <a:noAutofit/>
              </a:bodyPr>
              <a:lstStyle/>
              <a:p>
                <a:pPr lvl="0" rtl="0">
                  <a:spcBef>
                    <a:spcPts val="0"/>
                  </a:spcBef>
                  <a:buNone/>
                </a:pPr>
                <a:r>
                  <a:rPr lang="en-US" sz="1800" dirty="0"/>
                  <a:t>19 data types</a:t>
                </a:r>
                <a:endParaRPr lang="en" sz="1800" dirty="0"/>
              </a:p>
            </p:txBody>
          </p:sp>
        </p:grpSp>
        <p:sp>
          <p:nvSpPr>
            <p:cNvPr id="5" name="Rectangle 4"/>
            <p:cNvSpPr/>
            <p:nvPr/>
          </p:nvSpPr>
          <p:spPr>
            <a:xfrm>
              <a:off x="4879486" y="263011"/>
              <a:ext cx="1591018" cy="11948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1A449D52-FB76-0642-97CF-D7625DD0BB1E}"/>
              </a:ext>
            </a:extLst>
          </p:cNvPr>
          <p:cNvSpPr txBox="1"/>
          <p:nvPr/>
        </p:nvSpPr>
        <p:spPr>
          <a:xfrm>
            <a:off x="383612" y="1160937"/>
            <a:ext cx="3810040" cy="646331"/>
          </a:xfrm>
          <a:prstGeom prst="rect">
            <a:avLst/>
          </a:prstGeom>
          <a:noFill/>
        </p:spPr>
        <p:txBody>
          <a:bodyPr wrap="square" rtlCol="0">
            <a:spAutoFit/>
          </a:bodyPr>
          <a:lstStyle/>
          <a:p>
            <a:r>
              <a:rPr lang="en-US" dirty="0"/>
              <a:t>Integrative Representation and Analysis of Complex Cancer Data Sets</a:t>
            </a:r>
          </a:p>
        </p:txBody>
      </p:sp>
      <p:sp>
        <p:nvSpPr>
          <p:cNvPr id="15" name="Title 1">
            <a:extLst>
              <a:ext uri="{FF2B5EF4-FFF2-40B4-BE49-F238E27FC236}">
                <a16:creationId xmlns:a16="http://schemas.microsoft.com/office/drawing/2014/main" id="{150BD5AF-650C-A04E-966F-C55A6CE79A32}"/>
              </a:ext>
            </a:extLst>
          </p:cNvPr>
          <p:cNvSpPr>
            <a:spLocks noGrp="1"/>
          </p:cNvSpPr>
          <p:nvPr>
            <p:ph type="title"/>
          </p:nvPr>
        </p:nvSpPr>
        <p:spPr>
          <a:xfrm>
            <a:off x="457200" y="-246062"/>
            <a:ext cx="8229600" cy="1143000"/>
          </a:xfrm>
        </p:spPr>
        <p:txBody>
          <a:bodyPr>
            <a:normAutofit/>
          </a:bodyPr>
          <a:lstStyle/>
          <a:p>
            <a:r>
              <a:rPr lang="en-US" dirty="0"/>
              <a:t>Aim 1</a:t>
            </a:r>
          </a:p>
        </p:txBody>
      </p:sp>
      <p:sp>
        <p:nvSpPr>
          <p:cNvPr id="2" name="TextBox 1">
            <a:extLst>
              <a:ext uri="{FF2B5EF4-FFF2-40B4-BE49-F238E27FC236}">
                <a16:creationId xmlns:a16="http://schemas.microsoft.com/office/drawing/2014/main" id="{E207F42D-BA4F-A649-92C8-B116F6D028A4}"/>
              </a:ext>
            </a:extLst>
          </p:cNvPr>
          <p:cNvSpPr txBox="1"/>
          <p:nvPr/>
        </p:nvSpPr>
        <p:spPr>
          <a:xfrm>
            <a:off x="1284194" y="1911658"/>
            <a:ext cx="1087670" cy="369332"/>
          </a:xfrm>
          <a:prstGeom prst="rect">
            <a:avLst/>
          </a:prstGeom>
          <a:noFill/>
        </p:spPr>
        <p:txBody>
          <a:bodyPr wrap="none" rtlCol="0">
            <a:spAutoFit/>
          </a:bodyPr>
          <a:lstStyle/>
          <a:p>
            <a:r>
              <a:rPr lang="en-US" dirty="0"/>
              <a:t>e.g. TCGA</a:t>
            </a:r>
          </a:p>
        </p:txBody>
      </p:sp>
    </p:spTree>
    <p:extLst>
      <p:ext uri="{BB962C8B-B14F-4D97-AF65-F5344CB8AC3E}">
        <p14:creationId xmlns:p14="http://schemas.microsoft.com/office/powerpoint/2010/main" val="1261443122"/>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need for MultiAssayExperiment</a:t>
            </a:r>
          </a:p>
        </p:txBody>
      </p:sp>
      <p:sp>
        <p:nvSpPr>
          <p:cNvPr id="3" name="Content Placeholder 2"/>
          <p:cNvSpPr>
            <a:spLocks noGrp="1"/>
          </p:cNvSpPr>
          <p:nvPr>
            <p:ph idx="1"/>
          </p:nvPr>
        </p:nvSpPr>
        <p:spPr/>
        <p:txBody>
          <a:bodyPr/>
          <a:lstStyle/>
          <a:p>
            <a:pPr marL="0" indent="0">
              <a:buNone/>
            </a:pPr>
            <a:r>
              <a:rPr lang="en-US" dirty="0"/>
              <a:t>Need a core Bioconductor data structure to:</a:t>
            </a:r>
          </a:p>
          <a:p>
            <a:pPr lvl="1"/>
            <a:r>
              <a:rPr lang="en-US" dirty="0"/>
              <a:t>harmonize single-assay data structures</a:t>
            </a:r>
          </a:p>
          <a:p>
            <a:pPr lvl="1"/>
            <a:r>
              <a:rPr lang="en-US" dirty="0"/>
              <a:t>relate multiple assays with one set of clinical data</a:t>
            </a:r>
          </a:p>
          <a:p>
            <a:pPr lvl="1"/>
            <a:r>
              <a:rPr lang="en-US" dirty="0"/>
              <a:t>handle missing and replicate observations</a:t>
            </a:r>
          </a:p>
          <a:p>
            <a:pPr lvl="1"/>
            <a:r>
              <a:rPr lang="en-US" dirty="0"/>
              <a:t>accommodate ID-based and range-based data</a:t>
            </a:r>
          </a:p>
          <a:p>
            <a:pPr lvl="1"/>
            <a:r>
              <a:rPr lang="en-US" dirty="0"/>
              <a:t>support on-disk representations of big data</a:t>
            </a:r>
          </a:p>
        </p:txBody>
      </p:sp>
    </p:spTree>
    <p:extLst>
      <p:ext uri="{BB962C8B-B14F-4D97-AF65-F5344CB8AC3E}">
        <p14:creationId xmlns:p14="http://schemas.microsoft.com/office/powerpoint/2010/main" val="403185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423" y="1328498"/>
            <a:ext cx="4708828" cy="4708828"/>
          </a:xfrm>
          <a:prstGeom prst="rect">
            <a:avLst/>
          </a:prstGeom>
        </p:spPr>
      </p:pic>
      <p:sp>
        <p:nvSpPr>
          <p:cNvPr id="17" name="Title 16"/>
          <p:cNvSpPr>
            <a:spLocks noGrp="1"/>
          </p:cNvSpPr>
          <p:nvPr>
            <p:ph type="title"/>
          </p:nvPr>
        </p:nvSpPr>
        <p:spPr/>
        <p:txBody>
          <a:bodyPr/>
          <a:lstStyle/>
          <a:p>
            <a:r>
              <a:rPr lang="en-US" dirty="0"/>
              <a:t>MultiAssayExperiment design</a:t>
            </a:r>
          </a:p>
        </p:txBody>
      </p:sp>
      <p:sp>
        <p:nvSpPr>
          <p:cNvPr id="50" name="Shape 56"/>
          <p:cNvSpPr txBox="1"/>
          <p:nvPr/>
        </p:nvSpPr>
        <p:spPr>
          <a:xfrm>
            <a:off x="6633251" y="4457628"/>
            <a:ext cx="2510749"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a:t>Credit: Marcel Ramos</a:t>
            </a:r>
            <a:endParaRPr lang="en" sz="2000" i="1" dirty="0"/>
          </a:p>
        </p:txBody>
      </p:sp>
      <p:sp>
        <p:nvSpPr>
          <p:cNvPr id="2" name="Slide Number Placeholder 1"/>
          <p:cNvSpPr>
            <a:spLocks noGrp="1"/>
          </p:cNvSpPr>
          <p:nvPr>
            <p:ph type="sldNum" sz="quarter" idx="12"/>
          </p:nvPr>
        </p:nvSpPr>
        <p:spPr/>
        <p:txBody>
          <a:bodyPr/>
          <a:lstStyle/>
          <a:p>
            <a:fld id="{221F14C6-C6E7-9F41-BE3F-C5DEE757CDB8}" type="slidenum">
              <a:rPr lang="en-US" smtClean="0"/>
              <a:pPr/>
              <a:t>5</a:t>
            </a:fld>
            <a:endParaRPr lang="en-US" dirty="0"/>
          </a:p>
        </p:txBody>
      </p:sp>
      <p:sp>
        <p:nvSpPr>
          <p:cNvPr id="7" name="TextBox 6"/>
          <p:cNvSpPr txBox="1"/>
          <p:nvPr/>
        </p:nvSpPr>
        <p:spPr>
          <a:xfrm>
            <a:off x="1009098" y="5953928"/>
            <a:ext cx="7570125" cy="646331"/>
          </a:xfrm>
          <a:prstGeom prst="rect">
            <a:avLst/>
          </a:prstGeom>
          <a:solidFill>
            <a:schemeClr val="bg1"/>
          </a:solidFill>
        </p:spPr>
        <p:txBody>
          <a:bodyPr wrap="square" rtlCol="0">
            <a:spAutoFit/>
          </a:bodyPr>
          <a:lstStyle/>
          <a:p>
            <a:r>
              <a:rPr lang="en-US" sz="1200" dirty="0"/>
              <a:t>Ramos M, Schiffer L, Re A, </a:t>
            </a:r>
            <a:r>
              <a:rPr lang="en-US" sz="1200" dirty="0" err="1"/>
              <a:t>Azhar</a:t>
            </a:r>
            <a:r>
              <a:rPr lang="en-US" sz="1200" dirty="0"/>
              <a:t> R, </a:t>
            </a:r>
            <a:r>
              <a:rPr lang="en-US" sz="1200" dirty="0" err="1"/>
              <a:t>Basunia</a:t>
            </a:r>
            <a:r>
              <a:rPr lang="en-US" sz="1200" dirty="0"/>
              <a:t> A, Rodriguez C, Chan T, Chapman P, Davis SR, Gomez-</a:t>
            </a:r>
            <a:r>
              <a:rPr lang="en-US" sz="1200" dirty="0" err="1"/>
              <a:t>Cabrero</a:t>
            </a:r>
            <a:r>
              <a:rPr lang="en-US" sz="1200" dirty="0"/>
              <a:t> D, Culhane AC, </a:t>
            </a:r>
            <a:r>
              <a:rPr lang="en-US" sz="1200" dirty="0" err="1"/>
              <a:t>Haibe-Kains</a:t>
            </a:r>
            <a:r>
              <a:rPr lang="en-US" sz="1200" dirty="0"/>
              <a:t> B, Hansen KD, </a:t>
            </a:r>
            <a:r>
              <a:rPr lang="en-US" sz="1200" dirty="0" err="1"/>
              <a:t>Kodali</a:t>
            </a:r>
            <a:r>
              <a:rPr lang="en-US" sz="1200" dirty="0"/>
              <a:t> H, Louis MS, Mer AS, </a:t>
            </a:r>
            <a:r>
              <a:rPr lang="en-US" sz="1200" dirty="0" err="1"/>
              <a:t>Riester</a:t>
            </a:r>
            <a:r>
              <a:rPr lang="en-US" sz="1200" dirty="0"/>
              <a:t> M, Morgan M, Carey V, Waldron L: </a:t>
            </a:r>
            <a:r>
              <a:rPr lang="en-US" sz="1200" b="1" dirty="0"/>
              <a:t>Software for the Integration of </a:t>
            </a:r>
            <a:r>
              <a:rPr lang="en-US" sz="1200" b="1" dirty="0" err="1"/>
              <a:t>Multiomics</a:t>
            </a:r>
            <a:r>
              <a:rPr lang="en-US" sz="1200" b="1" dirty="0"/>
              <a:t> Experiments in Bioconductor</a:t>
            </a:r>
            <a:r>
              <a:rPr lang="en-US" sz="1200" dirty="0"/>
              <a:t>. </a:t>
            </a:r>
            <a:r>
              <a:rPr lang="en-US" sz="1200" i="1" dirty="0"/>
              <a:t>Cancer Res.</a:t>
            </a:r>
            <a:r>
              <a:rPr lang="en-US" sz="1200" dirty="0"/>
              <a:t> 2017, </a:t>
            </a:r>
            <a:r>
              <a:rPr lang="en-US" sz="1200" b="1" dirty="0"/>
              <a:t>77</a:t>
            </a:r>
            <a:r>
              <a:rPr lang="en-US" sz="1200" dirty="0"/>
              <a:t>:e39–e42.</a:t>
            </a:r>
          </a:p>
        </p:txBody>
      </p:sp>
    </p:spTree>
    <p:extLst>
      <p:ext uri="{BB962C8B-B14F-4D97-AF65-F5344CB8AC3E}">
        <p14:creationId xmlns:p14="http://schemas.microsoft.com/office/powerpoint/2010/main" val="4233906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MultiAssayExperiment API</a:t>
            </a:r>
          </a:p>
        </p:txBody>
      </p:sp>
      <p:pic>
        <p:nvPicPr>
          <p:cNvPr id="5" name="Picture 4"/>
          <p:cNvPicPr>
            <a:picLocks noChangeAspect="1"/>
          </p:cNvPicPr>
          <p:nvPr/>
        </p:nvPicPr>
        <p:blipFill>
          <a:blip r:embed="rId3"/>
          <a:stretch>
            <a:fillRect/>
          </a:stretch>
        </p:blipFill>
        <p:spPr>
          <a:xfrm>
            <a:off x="1153773" y="1417638"/>
            <a:ext cx="6053458" cy="5076006"/>
          </a:xfrm>
          <a:prstGeom prst="rect">
            <a:avLst/>
          </a:prstGeom>
        </p:spPr>
      </p:pic>
      <p:sp>
        <p:nvSpPr>
          <p:cNvPr id="10" name="Shape 56"/>
          <p:cNvSpPr txBox="1"/>
          <p:nvPr/>
        </p:nvSpPr>
        <p:spPr>
          <a:xfrm>
            <a:off x="7362935" y="2625979"/>
            <a:ext cx="1781061"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a:t>Credit: </a:t>
            </a:r>
          </a:p>
          <a:p>
            <a:pPr lvl="0" rtl="0">
              <a:spcBef>
                <a:spcPts val="0"/>
              </a:spcBef>
              <a:buNone/>
            </a:pPr>
            <a:r>
              <a:rPr lang="en-US" sz="2000" i="1" dirty="0"/>
              <a:t>Marcel Ramos</a:t>
            </a:r>
            <a:endParaRPr lang="en" sz="2000" i="1" dirty="0"/>
          </a:p>
        </p:txBody>
      </p:sp>
      <p:sp>
        <p:nvSpPr>
          <p:cNvPr id="3" name="Slide Number Placeholder 2"/>
          <p:cNvSpPr>
            <a:spLocks noGrp="1"/>
          </p:cNvSpPr>
          <p:nvPr>
            <p:ph type="sldNum" sz="quarter" idx="12"/>
          </p:nvPr>
        </p:nvSpPr>
        <p:spPr/>
        <p:txBody>
          <a:bodyPr/>
          <a:lstStyle/>
          <a:p>
            <a:fld id="{221F14C6-C6E7-9F41-BE3F-C5DEE757CDB8}" type="slidenum">
              <a:rPr lang="en-US" smtClean="0"/>
              <a:pPr/>
              <a:t>6</a:t>
            </a:fld>
            <a:endParaRPr lang="en-US" dirty="0"/>
          </a:p>
        </p:txBody>
      </p:sp>
    </p:spTree>
    <p:extLst>
      <p:ext uri="{BB962C8B-B14F-4D97-AF65-F5344CB8AC3E}">
        <p14:creationId xmlns:p14="http://schemas.microsoft.com/office/powerpoint/2010/main" val="35959743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49D1-30C5-524E-A77D-585BC909098C}"/>
              </a:ext>
            </a:extLst>
          </p:cNvPr>
          <p:cNvSpPr>
            <a:spLocks noGrp="1"/>
          </p:cNvSpPr>
          <p:nvPr>
            <p:ph type="title"/>
          </p:nvPr>
        </p:nvSpPr>
        <p:spPr/>
        <p:txBody>
          <a:bodyPr>
            <a:normAutofit fontScale="90000"/>
          </a:bodyPr>
          <a:lstStyle/>
          <a:p>
            <a:r>
              <a:rPr lang="en-US" dirty="0" err="1"/>
              <a:t>RaggedExperiment</a:t>
            </a:r>
            <a:br>
              <a:rPr lang="en-US" dirty="0"/>
            </a:br>
            <a:r>
              <a:rPr lang="en-US" dirty="0"/>
              <a:t>(segmented copy number, mutations)</a:t>
            </a:r>
          </a:p>
        </p:txBody>
      </p:sp>
      <p:sp>
        <p:nvSpPr>
          <p:cNvPr id="4" name="Shape 56">
            <a:extLst>
              <a:ext uri="{FF2B5EF4-FFF2-40B4-BE49-F238E27FC236}">
                <a16:creationId xmlns:a16="http://schemas.microsoft.com/office/drawing/2014/main" id="{AE830649-2249-1D4F-B5B1-A3329FCF657A}"/>
              </a:ext>
            </a:extLst>
          </p:cNvPr>
          <p:cNvSpPr txBox="1"/>
          <p:nvPr/>
        </p:nvSpPr>
        <p:spPr>
          <a:xfrm>
            <a:off x="7362939" y="3493219"/>
            <a:ext cx="1781061"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a:t>Credit: </a:t>
            </a:r>
          </a:p>
          <a:p>
            <a:pPr lvl="0" rtl="0">
              <a:spcBef>
                <a:spcPts val="0"/>
              </a:spcBef>
              <a:buNone/>
            </a:pPr>
            <a:r>
              <a:rPr lang="en-US" sz="2000" i="1" dirty="0"/>
              <a:t>Marcel Ramos</a:t>
            </a:r>
          </a:p>
          <a:p>
            <a:pPr lvl="0" rtl="0">
              <a:spcBef>
                <a:spcPts val="0"/>
              </a:spcBef>
              <a:buNone/>
            </a:pPr>
            <a:r>
              <a:rPr lang="en-US" sz="2000" i="1" dirty="0"/>
              <a:t>Martin Morgan</a:t>
            </a:r>
            <a:endParaRPr lang="en" sz="2000" i="1" dirty="0"/>
          </a:p>
        </p:txBody>
      </p:sp>
      <p:pic>
        <p:nvPicPr>
          <p:cNvPr id="6" name="Picture 5">
            <a:extLst>
              <a:ext uri="{FF2B5EF4-FFF2-40B4-BE49-F238E27FC236}">
                <a16:creationId xmlns:a16="http://schemas.microsoft.com/office/drawing/2014/main" id="{1C3AE981-DD20-4642-A322-1C3D090C66F1}"/>
              </a:ext>
            </a:extLst>
          </p:cNvPr>
          <p:cNvPicPr>
            <a:picLocks noChangeAspect="1"/>
          </p:cNvPicPr>
          <p:nvPr/>
        </p:nvPicPr>
        <p:blipFill>
          <a:blip r:embed="rId2"/>
          <a:stretch>
            <a:fillRect/>
          </a:stretch>
        </p:blipFill>
        <p:spPr>
          <a:xfrm>
            <a:off x="1956098" y="1847539"/>
            <a:ext cx="4968511" cy="4102785"/>
          </a:xfrm>
          <a:prstGeom prst="rect">
            <a:avLst/>
          </a:prstGeom>
        </p:spPr>
      </p:pic>
    </p:spTree>
    <p:extLst>
      <p:ext uri="{BB962C8B-B14F-4D97-AF65-F5344CB8AC3E}">
        <p14:creationId xmlns:p14="http://schemas.microsoft.com/office/powerpoint/2010/main" val="3000210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B4D8-DC61-5546-A984-B2D3BDFC3AD1}"/>
              </a:ext>
            </a:extLst>
          </p:cNvPr>
          <p:cNvSpPr>
            <a:spLocks noGrp="1"/>
          </p:cNvSpPr>
          <p:nvPr>
            <p:ph type="title"/>
          </p:nvPr>
        </p:nvSpPr>
        <p:spPr/>
        <p:txBody>
          <a:bodyPr/>
          <a:lstStyle/>
          <a:p>
            <a:r>
              <a:rPr lang="en-US" dirty="0"/>
              <a:t>Aim 2: data resources</a:t>
            </a:r>
          </a:p>
        </p:txBody>
      </p:sp>
      <p:sp>
        <p:nvSpPr>
          <p:cNvPr id="3" name="Content Placeholder 2">
            <a:extLst>
              <a:ext uri="{FF2B5EF4-FFF2-40B4-BE49-F238E27FC236}">
                <a16:creationId xmlns:a16="http://schemas.microsoft.com/office/drawing/2014/main" id="{494BE469-C875-C040-A29E-2DCC11D7F29F}"/>
              </a:ext>
            </a:extLst>
          </p:cNvPr>
          <p:cNvSpPr>
            <a:spLocks noGrp="1"/>
          </p:cNvSpPr>
          <p:nvPr>
            <p:ph idx="1"/>
          </p:nvPr>
        </p:nvSpPr>
        <p:spPr>
          <a:xfrm>
            <a:off x="457200" y="1600201"/>
            <a:ext cx="8229600" cy="3604098"/>
          </a:xfrm>
        </p:spPr>
        <p:txBody>
          <a:bodyPr/>
          <a:lstStyle/>
          <a:p>
            <a:pPr marL="514350" indent="-514350" fontAlgn="base">
              <a:buFont typeface="+mj-lt"/>
              <a:buAutoNum type="arabicPeriod"/>
            </a:pPr>
            <a:r>
              <a:rPr lang="en-US" b="1" dirty="0" err="1"/>
              <a:t>curatedTCGAData</a:t>
            </a:r>
            <a:endParaRPr lang="en-US" b="1" dirty="0"/>
          </a:p>
          <a:p>
            <a:pPr marL="914400" lvl="1" indent="-514350" fontAlgn="base"/>
            <a:r>
              <a:rPr lang="en-US" dirty="0"/>
              <a:t>simplified pan-cancer analysis of TCGA</a:t>
            </a:r>
          </a:p>
          <a:p>
            <a:pPr marL="514350" indent="-514350" fontAlgn="base">
              <a:buFont typeface="+mj-lt"/>
              <a:buAutoNum type="arabicPeriod"/>
            </a:pPr>
            <a:r>
              <a:rPr lang="en-US" b="1" dirty="0" err="1"/>
              <a:t>MultiAssayExperimentData</a:t>
            </a:r>
            <a:endParaRPr lang="en-US" b="1" dirty="0"/>
          </a:p>
          <a:p>
            <a:pPr marL="914400" lvl="1" indent="-514350" fontAlgn="base"/>
            <a:r>
              <a:rPr lang="en-US" dirty="0" err="1"/>
              <a:t>cBioPortal</a:t>
            </a:r>
            <a:r>
              <a:rPr lang="en-US" dirty="0"/>
              <a:t>, …</a:t>
            </a:r>
          </a:p>
          <a:p>
            <a:pPr marL="514350" indent="-514350" fontAlgn="base">
              <a:buFont typeface="+mj-lt"/>
              <a:buAutoNum type="arabicPeriod"/>
            </a:pPr>
            <a:r>
              <a:rPr lang="en-US" b="1" dirty="0"/>
              <a:t>curatedMetagenomicData</a:t>
            </a:r>
            <a:r>
              <a:rPr lang="en-US" b="1" baseline="30000" dirty="0"/>
              <a:t>1</a:t>
            </a:r>
          </a:p>
          <a:p>
            <a:pPr marL="914400" lvl="1" indent="-514350" fontAlgn="base"/>
            <a:r>
              <a:rPr lang="en-US" dirty="0"/>
              <a:t>curated data for human microbiome studies</a:t>
            </a:r>
          </a:p>
        </p:txBody>
      </p:sp>
      <p:sp>
        <p:nvSpPr>
          <p:cNvPr id="4" name="TextBox 3">
            <a:extLst>
              <a:ext uri="{FF2B5EF4-FFF2-40B4-BE49-F238E27FC236}">
                <a16:creationId xmlns:a16="http://schemas.microsoft.com/office/drawing/2014/main" id="{182D72E6-81D9-B04D-ABD7-FA65A4E0C61E}"/>
              </a:ext>
            </a:extLst>
          </p:cNvPr>
          <p:cNvSpPr txBox="1"/>
          <p:nvPr/>
        </p:nvSpPr>
        <p:spPr>
          <a:xfrm>
            <a:off x="376089" y="5455503"/>
            <a:ext cx="8628433" cy="830997"/>
          </a:xfrm>
          <a:prstGeom prst="rect">
            <a:avLst/>
          </a:prstGeom>
          <a:noFill/>
        </p:spPr>
        <p:txBody>
          <a:bodyPr wrap="square" rtlCol="0">
            <a:spAutoFit/>
          </a:bodyPr>
          <a:lstStyle/>
          <a:p>
            <a:r>
              <a:rPr lang="en-US" sz="1600" baseline="30000" dirty="0"/>
              <a:t>1</a:t>
            </a:r>
            <a:r>
              <a:rPr lang="en-US" sz="1600" dirty="0"/>
              <a:t>Pasolli E, Schiffer L, </a:t>
            </a:r>
            <a:r>
              <a:rPr lang="en-US" sz="1600" dirty="0" err="1"/>
              <a:t>Manghi</a:t>
            </a:r>
            <a:r>
              <a:rPr lang="en-US" sz="1600" dirty="0"/>
              <a:t> P, </a:t>
            </a:r>
            <a:r>
              <a:rPr lang="en-US" sz="1600" dirty="0" err="1"/>
              <a:t>Renson</a:t>
            </a:r>
            <a:r>
              <a:rPr lang="en-US" sz="1600" dirty="0"/>
              <a:t> A, </a:t>
            </a:r>
            <a:r>
              <a:rPr lang="en-US" sz="1600" dirty="0" err="1"/>
              <a:t>Obenchain</a:t>
            </a:r>
            <a:r>
              <a:rPr lang="en-US" sz="1600" dirty="0"/>
              <a:t> V, Truong DT, </a:t>
            </a:r>
            <a:r>
              <a:rPr lang="en-US" sz="1600" dirty="0" err="1"/>
              <a:t>Beghini</a:t>
            </a:r>
            <a:r>
              <a:rPr lang="en-US" sz="1600" dirty="0"/>
              <a:t> F, Malik F, Ramos M, Dowd JB, </a:t>
            </a:r>
            <a:r>
              <a:rPr lang="en-US" sz="1600" dirty="0" err="1"/>
              <a:t>Huttenhower</a:t>
            </a:r>
            <a:r>
              <a:rPr lang="en-US" sz="1600" dirty="0"/>
              <a:t> C, Morgan M, </a:t>
            </a:r>
            <a:r>
              <a:rPr lang="en-US" sz="1600" dirty="0" err="1"/>
              <a:t>Segata</a:t>
            </a:r>
            <a:r>
              <a:rPr lang="en-US" sz="1600" dirty="0"/>
              <a:t> N, Waldron L: </a:t>
            </a:r>
            <a:r>
              <a:rPr lang="en-US" sz="1600" b="1" dirty="0"/>
              <a:t>Accessible, curated metagenomic data through </a:t>
            </a:r>
            <a:r>
              <a:rPr lang="en-US" sz="1600" b="1" dirty="0" err="1"/>
              <a:t>ExperimentHub</a:t>
            </a:r>
            <a:r>
              <a:rPr lang="en-US" sz="1600" dirty="0"/>
              <a:t>. </a:t>
            </a:r>
            <a:r>
              <a:rPr lang="en-US" sz="1600" i="1" dirty="0"/>
              <a:t>Nat. Methods</a:t>
            </a:r>
            <a:r>
              <a:rPr lang="en-US" sz="1600" dirty="0"/>
              <a:t> 2017, </a:t>
            </a:r>
            <a:r>
              <a:rPr lang="en-US" sz="1600" b="1" dirty="0"/>
              <a:t>14</a:t>
            </a:r>
            <a:r>
              <a:rPr lang="en-US" sz="1600" dirty="0"/>
              <a:t>:1023–1024.</a:t>
            </a:r>
          </a:p>
        </p:txBody>
      </p:sp>
    </p:spTree>
    <p:extLst>
      <p:ext uri="{BB962C8B-B14F-4D97-AF65-F5344CB8AC3E}">
        <p14:creationId xmlns:p14="http://schemas.microsoft.com/office/powerpoint/2010/main" val="33730791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64F1-7B60-7845-B14C-66E39990676D}"/>
              </a:ext>
            </a:extLst>
          </p:cNvPr>
          <p:cNvSpPr>
            <a:spLocks noGrp="1"/>
          </p:cNvSpPr>
          <p:nvPr>
            <p:ph type="title"/>
          </p:nvPr>
        </p:nvSpPr>
        <p:spPr/>
        <p:txBody>
          <a:bodyPr/>
          <a:lstStyle/>
          <a:p>
            <a:r>
              <a:rPr lang="en-US" dirty="0"/>
              <a:t>Aim 3: scalable infrastructure</a:t>
            </a:r>
          </a:p>
        </p:txBody>
      </p:sp>
      <p:sp>
        <p:nvSpPr>
          <p:cNvPr id="3" name="Content Placeholder 2">
            <a:extLst>
              <a:ext uri="{FF2B5EF4-FFF2-40B4-BE49-F238E27FC236}">
                <a16:creationId xmlns:a16="http://schemas.microsoft.com/office/drawing/2014/main" id="{56B78A91-02C2-F34A-954A-22BEDC154884}"/>
              </a:ext>
            </a:extLst>
          </p:cNvPr>
          <p:cNvSpPr>
            <a:spLocks noGrp="1"/>
          </p:cNvSpPr>
          <p:nvPr>
            <p:ph idx="1"/>
          </p:nvPr>
        </p:nvSpPr>
        <p:spPr/>
        <p:txBody>
          <a:bodyPr/>
          <a:lstStyle/>
          <a:p>
            <a:pPr marL="514350" indent="-514350">
              <a:buFont typeface="+mj-lt"/>
              <a:buAutoNum type="arabicPeriod"/>
            </a:pPr>
            <a:r>
              <a:rPr lang="en-US" b="1" dirty="0" err="1"/>
              <a:t>ExperimentHub</a:t>
            </a:r>
            <a:endParaRPr lang="en-US" b="1" dirty="0"/>
          </a:p>
          <a:p>
            <a:pPr lvl="1"/>
            <a:r>
              <a:rPr lang="en-US" dirty="0"/>
              <a:t>Distribution of </a:t>
            </a:r>
            <a:r>
              <a:rPr lang="en-US" dirty="0" err="1"/>
              <a:t>curatedTCGAData</a:t>
            </a:r>
            <a:r>
              <a:rPr lang="en-US" dirty="0"/>
              <a:t>, </a:t>
            </a:r>
            <a:r>
              <a:rPr lang="en-US" dirty="0" err="1"/>
              <a:t>etc</a:t>
            </a:r>
            <a:endParaRPr lang="en-US" dirty="0"/>
          </a:p>
          <a:p>
            <a:pPr marL="514350" indent="-514350">
              <a:buFont typeface="+mj-lt"/>
              <a:buAutoNum type="arabicPeriod"/>
            </a:pPr>
            <a:r>
              <a:rPr lang="en-US" b="1" dirty="0" err="1"/>
              <a:t>DelayedArray</a:t>
            </a:r>
            <a:endParaRPr lang="en-US" b="1" dirty="0"/>
          </a:p>
          <a:p>
            <a:pPr lvl="1"/>
            <a:r>
              <a:rPr lang="en-US" dirty="0"/>
              <a:t>Out-of-memory data representation using HDF5</a:t>
            </a:r>
          </a:p>
          <a:p>
            <a:pPr marL="514350" indent="-514350">
              <a:buFont typeface="+mj-lt"/>
              <a:buAutoNum type="arabicPeriod"/>
            </a:pPr>
            <a:r>
              <a:rPr lang="en-US" b="1" dirty="0" err="1"/>
              <a:t>BiocParallel</a:t>
            </a:r>
            <a:endParaRPr lang="en-US" b="1" dirty="0"/>
          </a:p>
          <a:p>
            <a:pPr marL="914400" lvl="1" indent="-514350"/>
            <a:r>
              <a:rPr lang="en-US" dirty="0"/>
              <a:t>Simplified parallel evaluation</a:t>
            </a:r>
          </a:p>
        </p:txBody>
      </p:sp>
    </p:spTree>
    <p:extLst>
      <p:ext uri="{BB962C8B-B14F-4D97-AF65-F5344CB8AC3E}">
        <p14:creationId xmlns:p14="http://schemas.microsoft.com/office/powerpoint/2010/main" val="2898502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UNYSPH+ISPH" id="{80C5B388-9EB0-6D41-A79D-374A59B8937C}" vid="{10E71F1C-5A04-BE4A-8902-2FBD8B7C90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1410</TotalTime>
  <Words>981</Words>
  <Application>Microsoft Macintosh PowerPoint</Application>
  <PresentationFormat>On-screen Show (4:3)</PresentationFormat>
  <Paragraphs>139</Paragraphs>
  <Slides>16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Cancer Genomics:  Integrative and Scalable Solutions  in R/Bioconductor</vt:lpstr>
      <vt:lpstr>Outline</vt:lpstr>
      <vt:lpstr>Aim 1</vt:lpstr>
      <vt:lpstr>The need for MultiAssayExperiment</vt:lpstr>
      <vt:lpstr>MultiAssayExperiment design</vt:lpstr>
      <vt:lpstr>The MultiAssayExperiment API</vt:lpstr>
      <vt:lpstr>RaggedExperiment (segmented copy number, mutations)</vt:lpstr>
      <vt:lpstr>Aim 2: data resources</vt:lpstr>
      <vt:lpstr>Aim 3: scalable infrastructure</vt:lpstr>
      <vt:lpstr>ITCR-funded multi’omics framework</vt:lpstr>
      <vt:lpstr>Subtype ambiguity of high-grade serous ovarian carcinoma (HGSOC)</vt:lpstr>
      <vt:lpstr>Source of subtype ambiguity?</vt:lpstr>
      <vt:lpstr>Inference from copy number and expression of bulk TCGA tumors</vt:lpstr>
      <vt:lpstr>Other MultiAssayExperiment Data Resources</vt:lpstr>
      <vt:lpstr>Software using MultiAssayExperiment</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Levi Waldron</dc:creator>
  <cp:lastModifiedBy>Levi Waldron</cp:lastModifiedBy>
  <cp:revision>35</cp:revision>
  <dcterms:created xsi:type="dcterms:W3CDTF">2018-05-20T15:41:11Z</dcterms:created>
  <dcterms:modified xsi:type="dcterms:W3CDTF">2018-05-22T04:17:10Z</dcterms:modified>
</cp:coreProperties>
</file>